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31"/>
  </p:notesMasterIdLst>
  <p:sldIdLst>
    <p:sldId id="297" r:id="rId2"/>
    <p:sldId id="1126" r:id="rId3"/>
    <p:sldId id="577" r:id="rId4"/>
    <p:sldId id="1125" r:id="rId5"/>
    <p:sldId id="569" r:id="rId6"/>
    <p:sldId id="1417" r:id="rId7"/>
    <p:sldId id="1129" r:id="rId8"/>
    <p:sldId id="1416" r:id="rId9"/>
    <p:sldId id="1135" r:id="rId10"/>
    <p:sldId id="1037" r:id="rId11"/>
    <p:sldId id="1132" r:id="rId12"/>
    <p:sldId id="1134" r:id="rId13"/>
    <p:sldId id="1133" r:id="rId14"/>
    <p:sldId id="1143" r:id="rId15"/>
    <p:sldId id="1136" r:id="rId16"/>
    <p:sldId id="1137" r:id="rId17"/>
    <p:sldId id="1138" r:id="rId18"/>
    <p:sldId id="1139" r:id="rId19"/>
    <p:sldId id="1140" r:id="rId20"/>
    <p:sldId id="1043" r:id="rId21"/>
    <p:sldId id="1150" r:id="rId22"/>
    <p:sldId id="1149" r:id="rId23"/>
    <p:sldId id="1046" r:id="rId24"/>
    <p:sldId id="1144" r:id="rId25"/>
    <p:sldId id="1145" r:id="rId26"/>
    <p:sldId id="1146" r:id="rId27"/>
    <p:sldId id="1147" r:id="rId28"/>
    <p:sldId id="1148" r:id="rId29"/>
    <p:sldId id="1152" r:id="rId30"/>
    <p:sldId id="1211" r:id="rId31"/>
    <p:sldId id="1212" r:id="rId32"/>
    <p:sldId id="1156" r:id="rId33"/>
    <p:sldId id="1155" r:id="rId34"/>
    <p:sldId id="1213" r:id="rId35"/>
    <p:sldId id="1154" r:id="rId36"/>
    <p:sldId id="1153" r:id="rId37"/>
    <p:sldId id="1104" r:id="rId38"/>
    <p:sldId id="1160" r:id="rId39"/>
    <p:sldId id="1159" r:id="rId40"/>
    <p:sldId id="1158" r:id="rId41"/>
    <p:sldId id="1105" r:id="rId42"/>
    <p:sldId id="1161" r:id="rId43"/>
    <p:sldId id="1162" r:id="rId44"/>
    <p:sldId id="1163" r:id="rId45"/>
    <p:sldId id="1414" r:id="rId46"/>
    <p:sldId id="1413" r:id="rId47"/>
    <p:sldId id="1412" r:id="rId48"/>
    <p:sldId id="1411" r:id="rId49"/>
    <p:sldId id="1214" r:id="rId50"/>
    <p:sldId id="1208" r:id="rId51"/>
    <p:sldId id="1220" r:id="rId52"/>
    <p:sldId id="1314" r:id="rId53"/>
    <p:sldId id="1316" r:id="rId54"/>
    <p:sldId id="1418" r:id="rId55"/>
    <p:sldId id="1317" r:id="rId56"/>
    <p:sldId id="1318" r:id="rId57"/>
    <p:sldId id="1319" r:id="rId58"/>
    <p:sldId id="1320" r:id="rId59"/>
    <p:sldId id="1327" r:id="rId60"/>
    <p:sldId id="1221" r:id="rId61"/>
    <p:sldId id="1321" r:id="rId62"/>
    <p:sldId id="1322" r:id="rId63"/>
    <p:sldId id="1323" r:id="rId64"/>
    <p:sldId id="1324" r:id="rId65"/>
    <p:sldId id="1325" r:id="rId66"/>
    <p:sldId id="1326" r:id="rId67"/>
    <p:sldId id="1406" r:id="rId68"/>
    <p:sldId id="1329" r:id="rId69"/>
    <p:sldId id="1230" r:id="rId70"/>
    <p:sldId id="1328" r:id="rId71"/>
    <p:sldId id="1330" r:id="rId72"/>
    <p:sldId id="1332" r:id="rId73"/>
    <p:sldId id="1333" r:id="rId74"/>
    <p:sldId id="1235" r:id="rId75"/>
    <p:sldId id="1340" r:id="rId76"/>
    <p:sldId id="1339" r:id="rId77"/>
    <p:sldId id="1338" r:id="rId78"/>
    <p:sldId id="1337" r:id="rId79"/>
    <p:sldId id="1336" r:id="rId80"/>
    <p:sldId id="1335" r:id="rId81"/>
    <p:sldId id="1334" r:id="rId82"/>
    <p:sldId id="1410" r:id="rId83"/>
    <p:sldId id="1409" r:id="rId84"/>
    <p:sldId id="1408" r:id="rId85"/>
    <p:sldId id="1407" r:id="rId86"/>
    <p:sldId id="1415" r:id="rId87"/>
    <p:sldId id="1428" r:id="rId88"/>
    <p:sldId id="1427" r:id="rId89"/>
    <p:sldId id="1426" r:id="rId90"/>
    <p:sldId id="1425" r:id="rId91"/>
    <p:sldId id="1424" r:id="rId92"/>
    <p:sldId id="1423" r:id="rId93"/>
    <p:sldId id="1349" r:id="rId94"/>
    <p:sldId id="1447" r:id="rId95"/>
    <p:sldId id="1448" r:id="rId96"/>
    <p:sldId id="1449" r:id="rId97"/>
    <p:sldId id="1451" r:id="rId98"/>
    <p:sldId id="1450" r:id="rId99"/>
    <p:sldId id="1452" r:id="rId100"/>
    <p:sldId id="1453" r:id="rId101"/>
    <p:sldId id="1455" r:id="rId102"/>
    <p:sldId id="1454" r:id="rId103"/>
    <p:sldId id="1456" r:id="rId104"/>
    <p:sldId id="1457" r:id="rId105"/>
    <p:sldId id="1458" r:id="rId106"/>
    <p:sldId id="1460" r:id="rId107"/>
    <p:sldId id="1470" r:id="rId108"/>
    <p:sldId id="1469" r:id="rId109"/>
    <p:sldId id="1468" r:id="rId110"/>
    <p:sldId id="1467" r:id="rId111"/>
    <p:sldId id="1466" r:id="rId112"/>
    <p:sldId id="1358" r:id="rId113"/>
    <p:sldId id="1477" r:id="rId114"/>
    <p:sldId id="1476" r:id="rId115"/>
    <p:sldId id="1475" r:id="rId116"/>
    <p:sldId id="1474" r:id="rId117"/>
    <p:sldId id="1471" r:id="rId118"/>
    <p:sldId id="1472" r:id="rId119"/>
    <p:sldId id="1473" r:id="rId120"/>
    <p:sldId id="1364" r:id="rId121"/>
    <p:sldId id="1479" r:id="rId122"/>
    <p:sldId id="1480" r:id="rId123"/>
    <p:sldId id="1481" r:id="rId124"/>
    <p:sldId id="412" r:id="rId125"/>
    <p:sldId id="1482" r:id="rId126"/>
    <p:sldId id="1483" r:id="rId127"/>
    <p:sldId id="1478" r:id="rId128"/>
    <p:sldId id="908" r:id="rId129"/>
    <p:sldId id="924" r:id="rId1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овайский Семен" initials="СС" lastIdx="1" clrIdx="0">
    <p:extLst>
      <p:ext uri="{19B8F6BF-5375-455C-9EA6-DF929625EA0E}">
        <p15:presenceInfo xmlns:p15="http://schemas.microsoft.com/office/powerpoint/2012/main" userId="S::serovajsky@kaznu.kz::587b8be8-8f7b-4ed2-b108-2463a105cc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0608" autoAdjust="0"/>
  </p:normalViewPr>
  <p:slideViewPr>
    <p:cSldViewPr>
      <p:cViewPr varScale="1">
        <p:scale>
          <a:sx n="69" d="100"/>
          <a:sy n="69" d="100"/>
        </p:scale>
        <p:origin x="12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commentAuthors" Target="commentAuthor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4.wmf"/><Relationship Id="rId4" Type="http://schemas.openxmlformats.org/officeDocument/2006/relationships/image" Target="../media/image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2.wmf"/><Relationship Id="rId4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3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DC69E-88B7-42F8-99FB-6C8E9DBE6FD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C7F3A-F20E-4D43-8687-053A8F3DF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9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343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4176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1048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5615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9766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6395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5379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8384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9334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8263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9880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294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4339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814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494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65312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5802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1780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3365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7123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39690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12861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25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7404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67087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3308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69211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54190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4066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3848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35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971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2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48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2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7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697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7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93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1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67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21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10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91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69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9583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38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09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13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051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922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759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70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0333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021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138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225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78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289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823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638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139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262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001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2835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03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863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6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4314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81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9900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480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077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1973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639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3993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385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42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948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667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12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379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5307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1500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5243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9095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029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4642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732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43725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822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40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65980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3494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33948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3194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4517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54274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9045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71892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513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3042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0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2332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3462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0882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26834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9569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8243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247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3426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1037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3086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08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7072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9473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7082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118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3064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95914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1782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4375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6066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5858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0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B15E-386D-41BA-AB57-4EA7907E0B1E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242E-D924-4086-8E06-C83FABC85272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2AAD-7EDB-42C2-9C9D-F6337B806E95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7184-992F-4BE1-81E5-942E2C542D12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0F08-D2C8-4E90-985F-03EE3292316B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14A8-C02E-4EFF-A2D1-8FAA53C8105F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CB65-F4AA-4281-9DFD-314B9267B33A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D386-7810-4DF4-96B6-F87C669ED225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21D4-2172-4805-87AE-BE359ACC7C01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5E9-FDF3-4E3F-AACE-AF747140244A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D7DA-6689-45C6-8D33-BE3BD54A420E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8C9A8-F94A-467C-B337-986F4505EF7E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serovajskys@mail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3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3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3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3.bin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8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9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0.e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3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7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7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7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7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9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9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9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9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1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1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1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4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5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6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2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2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5.w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BFCC03-96C7-40C1-B142-F08D3A016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23528" y="211014"/>
            <a:ext cx="8568952" cy="76971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al-</a:t>
            </a:r>
            <a:r>
              <a:rPr lang="en-US" sz="2800" b="1" dirty="0" err="1">
                <a:solidFill>
                  <a:srgbClr val="FF0000"/>
                </a:solidFill>
              </a:rPr>
              <a:t>Farabi</a:t>
            </a:r>
            <a:r>
              <a:rPr lang="en-US" sz="2800" b="1" dirty="0">
                <a:solidFill>
                  <a:srgbClr val="FF0000"/>
                </a:solidFill>
              </a:rPr>
              <a:t> Kazakh National University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223180"/>
            <a:ext cx="9144000" cy="542380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en-US" sz="100" dirty="0"/>
          </a:p>
          <a:p>
            <a:pPr marL="0" indent="0" algn="ctr">
              <a:spcBef>
                <a:spcPts val="600"/>
              </a:spcBef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400" b="1" dirty="0">
                <a:solidFill>
                  <a:srgbClr val="FF0000"/>
                </a:solidFill>
              </a:rPr>
              <a:t>PARTIAL DIFFERENTIAL EQUATIONS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1800" b="1" dirty="0"/>
          </a:p>
          <a:p>
            <a:pPr marL="0" indent="0" algn="r">
              <a:spcBef>
                <a:spcPts val="600"/>
              </a:spcBef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Professor S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  <a:r>
              <a:rPr lang="en-US" sz="2800" b="1" dirty="0">
                <a:solidFill>
                  <a:srgbClr val="FF0000"/>
                </a:solidFill>
              </a:rPr>
              <a:t>Serovajsky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serovajskys@mail.ru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Almaty, 2021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9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Heat equation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4"/>
            <a:ext cx="9144000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inhomogeneous non-uniformly heated body is considered,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which is assumed to be rather long and thin</a:t>
            </a:r>
          </a:p>
          <a:p>
            <a:pPr marL="0" indent="0" algn="ctr">
              <a:buNone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State function?</a:t>
            </a:r>
          </a:p>
          <a:p>
            <a:pPr marL="0" indent="0" algn="ctr">
              <a:buNone/>
            </a:pPr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8887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Times New Roman" panose="02020603050405020304" pitchFamily="18" charset="0"/>
              </a:rPr>
              <a:t>Electrostatic field</a:t>
            </a:r>
            <a:r>
              <a:rPr lang="ru-RU" sz="3600" b="1" dirty="0">
                <a:ea typeface="Times New Roman" panose="02020603050405020304" pitchFamily="18" charset="0"/>
              </a:rPr>
              <a:t>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To describe the field, a scalar state function is introduced,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called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potential of the electrostatic field </a:t>
            </a:r>
            <a:r>
              <a:rPr lang="en-US" sz="2400" i="1" dirty="0">
                <a:latin typeface="Times New Roman" panose="02020603050405020304" pitchFamily="18" charset="0"/>
              </a:rPr>
              <a:t>u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related to the strength by the relation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Times New Roman" panose="02020603050405020304" pitchFamily="18" charset="0"/>
              </a:rPr>
              <a:t>where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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gradient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vector of partial derivatives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–4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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3471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Times New Roman" panose="02020603050405020304" pitchFamily="18" charset="0"/>
              </a:rPr>
              <a:t>Electrostatic field</a:t>
            </a:r>
            <a:r>
              <a:rPr lang="ru-RU" sz="3600" b="1" dirty="0">
                <a:ea typeface="Times New Roman" panose="02020603050405020304" pitchFamily="18" charset="0"/>
              </a:rPr>
              <a:t>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To describe the field, a scalar state function is introduced,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called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potential of the electrostatic field </a:t>
            </a:r>
            <a:r>
              <a:rPr lang="en-US" sz="2400" i="1" dirty="0">
                <a:latin typeface="Times New Roman" panose="02020603050405020304" pitchFamily="18" charset="0"/>
              </a:rPr>
              <a:t>u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related to the strength by the relation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where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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gradient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vector of partial derivatives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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What is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div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?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7519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Times New Roman" panose="02020603050405020304" pitchFamily="18" charset="0"/>
              </a:rPr>
              <a:t>Electrostatic field</a:t>
            </a:r>
            <a:r>
              <a:rPr lang="ru-RU" sz="3600" b="1" dirty="0">
                <a:ea typeface="Times New Roman" panose="02020603050405020304" pitchFamily="18" charset="0"/>
              </a:rPr>
              <a:t>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To describe the field, a scalar state function is introduced,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called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potential of the electrostatic field </a:t>
            </a:r>
            <a:r>
              <a:rPr lang="en-US" sz="2400" i="1" dirty="0">
                <a:latin typeface="Times New Roman" panose="02020603050405020304" pitchFamily="18" charset="0"/>
              </a:rPr>
              <a:t>u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related to the strength by the relation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where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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gradient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vector of partial derivatives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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What 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div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?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–4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 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430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Times New Roman" panose="02020603050405020304" pitchFamily="18" charset="0"/>
              </a:rPr>
              <a:t>Electrostatic field</a:t>
            </a:r>
            <a:r>
              <a:rPr lang="ru-RU" sz="3600" b="1" dirty="0">
                <a:ea typeface="Times New Roman" panose="02020603050405020304" pitchFamily="18" charset="0"/>
              </a:rPr>
              <a:t>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To describe the field, a scalar state function is introduced,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called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potential of the electrostatic field </a:t>
            </a:r>
            <a:r>
              <a:rPr lang="en-US" sz="2400" i="1" dirty="0">
                <a:latin typeface="Times New Roman" panose="02020603050405020304" pitchFamily="18" charset="0"/>
              </a:rPr>
              <a:t>u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related to the strength by the relation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where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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gradient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vector of partial derivatives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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What 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div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?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–4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Result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0564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Times New Roman" panose="02020603050405020304" pitchFamily="18" charset="0"/>
              </a:rPr>
              <a:t>Electrostatic field</a:t>
            </a:r>
            <a:r>
              <a:rPr lang="ru-RU" sz="3600" b="1" dirty="0">
                <a:ea typeface="Times New Roman" panose="02020603050405020304" pitchFamily="18" charset="0"/>
              </a:rPr>
              <a:t>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To describe the field, a scalar state function is introduced,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called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potential of the electrostatic field </a:t>
            </a:r>
            <a:r>
              <a:rPr lang="en-US" sz="2400" i="1" dirty="0">
                <a:latin typeface="Times New Roman" panose="02020603050405020304" pitchFamily="18" charset="0"/>
              </a:rPr>
              <a:t>u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related to the strength by the relation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where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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gradient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vector of partial derivatives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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What 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div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?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–4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Result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the charge are absent, th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this is transformed to …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8017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Times New Roman" panose="02020603050405020304" pitchFamily="18" charset="0"/>
              </a:rPr>
              <a:t>Electrostatic field</a:t>
            </a:r>
            <a:r>
              <a:rPr lang="ru-RU" sz="3600" b="1" dirty="0">
                <a:ea typeface="Times New Roman" panose="02020603050405020304" pitchFamily="18" charset="0"/>
              </a:rPr>
              <a:t>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To describe the field, a scalar state function is introduced,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called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potential of the electrostatic field </a:t>
            </a:r>
            <a:r>
              <a:rPr lang="en-US" sz="2400" i="1" dirty="0">
                <a:latin typeface="Times New Roman" panose="02020603050405020304" pitchFamily="18" charset="0"/>
              </a:rPr>
              <a:t>u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related to the strength by the relation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where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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gradient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vector of partial derivatives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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What 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div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?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–4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Result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the charge are absent, th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this is transformed to …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0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1322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74848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Gravitational field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980728"/>
            <a:ext cx="9144000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From the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of universal gravitation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follows the equality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4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 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where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acceleration vector,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the gravitational </a:t>
            </a:r>
            <a:r>
              <a:rPr lang="en-US" sz="2800" dirty="0">
                <a:latin typeface="Times New Roman" panose="02020603050405020304" pitchFamily="18" charset="0"/>
              </a:rPr>
              <a:t>constant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the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density of the considered body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82352" y="578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26876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83DA6BF-EE79-4EA8-8FD8-484E016B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771AFF1-6F06-4F6F-9191-FA5C8676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5883C70-7C23-4C69-8B14-367DC5E7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B3B613FC-D77C-4248-9E4A-B14FDBD22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9F1CACA9-D807-4D33-B277-F8970F5D1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208B49D-E37C-4142-BE6F-005B2893C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6233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74848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Gravitational field</a:t>
            </a:r>
            <a:r>
              <a:rPr lang="ru-RU" sz="3600" b="1" dirty="0"/>
              <a:t>. </a:t>
            </a:r>
            <a:r>
              <a:rPr lang="en-US" sz="3600" b="1" dirty="0"/>
              <a:t>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17287" y="908720"/>
            <a:ext cx="8919209" cy="568610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we determine the potential energy of the body?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mgx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Fx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vertical coordinate of the body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gravitational acceleration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F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weight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the body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26876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83DA6BF-EE79-4EA8-8FD8-484E016B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771AFF1-6F06-4F6F-9191-FA5C8676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5883C70-7C23-4C69-8B14-367DC5E7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991415A-BE96-4DAB-9A09-C51E1520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50AF154-8D90-4E27-BE77-FFA18E26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C84601C-4CF6-464B-91A0-F0B67A69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3B840E2-342D-41AC-BC5A-01CE77C9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2290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74848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Gravitational field</a:t>
            </a:r>
            <a:r>
              <a:rPr lang="ru-RU" sz="3600" b="1" dirty="0"/>
              <a:t>. </a:t>
            </a:r>
            <a:r>
              <a:rPr lang="en-US" sz="3600" b="1" dirty="0"/>
              <a:t>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17287" y="908720"/>
            <a:ext cx="8919209" cy="568610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potential energy is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mgx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Fx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vertical coordinate of the body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gravitational acceleration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F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weight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the body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26876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83DA6BF-EE79-4EA8-8FD8-484E016B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771AFF1-6F06-4F6F-9191-FA5C8676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5883C70-7C23-4C69-8B14-367DC5E7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991415A-BE96-4DAB-9A09-C51E1520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50AF154-8D90-4E27-BE77-FFA18E26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C84601C-4CF6-464B-91A0-F0B67A69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3B840E2-342D-41AC-BC5A-01CE77C9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CF0A3660-C8CE-46D0-97B2-C4FBE6EA08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8024" y="2679383"/>
          <a:ext cx="1434207" cy="91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40" name="Equation" r:id="rId4" imgW="558720" imgH="355320" progId="Equation.DSMT4">
                  <p:embed/>
                </p:oleObj>
              </mc:Choice>
              <mc:Fallback>
                <p:oleObj name="Equation" r:id="rId4" imgW="558720" imgH="355320" progId="Equation.DSMT4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id="{CF0A3660-C8CE-46D0-97B2-C4FBE6EA08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679383"/>
                        <a:ext cx="1434207" cy="915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33915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74848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Gravitational field</a:t>
            </a:r>
            <a:r>
              <a:rPr lang="ru-RU" sz="3600" b="1" dirty="0"/>
              <a:t>. </a:t>
            </a:r>
            <a:r>
              <a:rPr lang="en-US" sz="3600" b="1" dirty="0"/>
              <a:t>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17287" y="908720"/>
            <a:ext cx="8919209" cy="568610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potential energy is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mgx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Fx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vertical coordinate of the body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gravitational acceleration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F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weight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the body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the multidimension case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b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26876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83DA6BF-EE79-4EA8-8FD8-484E016B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771AFF1-6F06-4F6F-9191-FA5C8676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5883C70-7C23-4C69-8B14-367DC5E7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991415A-BE96-4DAB-9A09-C51E1520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50AF154-8D90-4E27-BE77-FFA18E26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C84601C-4CF6-464B-91A0-F0B67A69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3B840E2-342D-41AC-BC5A-01CE77C9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CF0A3660-C8CE-46D0-97B2-C4FBE6EA08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8024" y="2679383"/>
          <a:ext cx="1434207" cy="91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64" name="Equation" r:id="rId4" imgW="558720" imgH="355320" progId="Equation.DSMT4">
                  <p:embed/>
                </p:oleObj>
              </mc:Choice>
              <mc:Fallback>
                <p:oleObj name="Equation" r:id="rId4" imgW="558720" imgH="355320" progId="Equation.DSMT4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id="{CF0A3660-C8CE-46D0-97B2-C4FBE6EA08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679383"/>
                        <a:ext cx="1434207" cy="915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0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Heat equation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4"/>
            <a:ext cx="9144000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inhomogeneous non-uniformly heated body is considered,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which is assumed to be rather long and thin</a:t>
            </a:r>
          </a:p>
          <a:p>
            <a:pPr marL="0" indent="0" algn="ctr">
              <a:buNone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State function?</a:t>
            </a:r>
          </a:p>
          <a:p>
            <a:pPr marL="0" indent="0" algn="ctr">
              <a:buNone/>
            </a:pPr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heat a body of mass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with temperature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temperature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is necessary to expend the quantity of heat</a:t>
            </a:r>
          </a:p>
          <a:p>
            <a:pPr marL="0" indent="0" algn="ctr">
              <a:buNone/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3000" dirty="0"/>
              <a:t> </a:t>
            </a: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12709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74848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Gravitational field</a:t>
            </a:r>
            <a:r>
              <a:rPr lang="ru-RU" sz="3600" b="1" dirty="0"/>
              <a:t>. </a:t>
            </a:r>
            <a:r>
              <a:rPr lang="en-US" sz="3600" b="1" dirty="0"/>
              <a:t>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17287" y="908720"/>
            <a:ext cx="8919209" cy="568610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potential energy is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mgx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Fx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vertical coordinate of the body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gravitational acceleration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F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weight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the body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the multidimension case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b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potential energy of a body depends on its mass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absolute characteristic of the gravitational field is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potential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26876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83DA6BF-EE79-4EA8-8FD8-484E016B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771AFF1-6F06-4F6F-9191-FA5C8676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5883C70-7C23-4C69-8B14-367DC5E7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991415A-BE96-4DAB-9A09-C51E1520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50AF154-8D90-4E27-BE77-FFA18E26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C84601C-4CF6-464B-91A0-F0B67A69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3B840E2-342D-41AC-BC5A-01CE77C9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CF0A3660-C8CE-46D0-97B2-C4FBE6EA08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8024" y="2679383"/>
          <a:ext cx="1434207" cy="91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88" name="Equation" r:id="rId4" imgW="558720" imgH="355320" progId="Equation.DSMT4">
                  <p:embed/>
                </p:oleObj>
              </mc:Choice>
              <mc:Fallback>
                <p:oleObj name="Equation" r:id="rId4" imgW="558720" imgH="355320" progId="Equation.DSMT4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id="{CF0A3660-C8CE-46D0-97B2-C4FBE6EA08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679383"/>
                        <a:ext cx="1434207" cy="915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30231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74848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Gravitational field</a:t>
            </a:r>
            <a:r>
              <a:rPr lang="ru-RU" sz="3600" b="1" dirty="0"/>
              <a:t>. </a:t>
            </a:r>
            <a:r>
              <a:rPr lang="en-US" sz="3600" b="1" dirty="0"/>
              <a:t>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908720"/>
            <a:ext cx="8694418" cy="568610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potential energy is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mgx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Fx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vertical coordinate of the body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gravitational acceleration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F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weight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the body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the multidimension case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b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potential energy of a body depends on its mass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absolute characteristic of the gravitational field is the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potential</a:t>
            </a:r>
          </a:p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potential of the gravitational field is related to the potential energy of a body with mass m by the equality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= mu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26876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83DA6BF-EE79-4EA8-8FD8-484E016B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771AFF1-6F06-4F6F-9191-FA5C8676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5883C70-7C23-4C69-8B14-367DC5E7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991415A-BE96-4DAB-9A09-C51E1520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50AF154-8D90-4E27-BE77-FFA18E26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C84601C-4CF6-464B-91A0-F0B67A69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3B840E2-342D-41AC-BC5A-01CE77C9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CF0A3660-C8CE-46D0-97B2-C4FBE6EA08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8024" y="2679383"/>
          <a:ext cx="1434207" cy="91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12" name="Equation" r:id="rId4" imgW="558720" imgH="355320" progId="Equation.DSMT4">
                  <p:embed/>
                </p:oleObj>
              </mc:Choice>
              <mc:Fallback>
                <p:oleObj name="Equation" r:id="rId4" imgW="558720" imgH="355320" progId="Equation.DSMT4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id="{CF0A3660-C8CE-46D0-97B2-C4FBE6EA08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679383"/>
                        <a:ext cx="1434207" cy="915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24877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74848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Gravitational field</a:t>
            </a:r>
            <a:r>
              <a:rPr lang="ru-RU" sz="3600" b="1" dirty="0"/>
              <a:t>. </a:t>
            </a:r>
            <a:r>
              <a:rPr lang="en-US" sz="3600" b="1" dirty="0"/>
              <a:t>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908720"/>
            <a:ext cx="8694418" cy="568610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potential energy is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mgx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Fx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vertical coordinate of the body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gravitational acceleration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F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weight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the body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the multidimension case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b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potential energy of a body depends on its mass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absolute characteristic of the gravitational field is the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potential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potential of the gravitational field is related to the potential energy of a body with mass m by the equality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= mu</a:t>
            </a:r>
          </a:p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26876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83DA6BF-EE79-4EA8-8FD8-484E016B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771AFF1-6F06-4F6F-9191-FA5C8676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5883C70-7C23-4C69-8B14-367DC5E7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991415A-BE96-4DAB-9A09-C51E1520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50AF154-8D90-4E27-BE77-FFA18E26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C84601C-4CF6-464B-91A0-F0B67A69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3B840E2-342D-41AC-BC5A-01CE77C9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CF0A3660-C8CE-46D0-97B2-C4FBE6EA08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8024" y="2679383"/>
          <a:ext cx="1434207" cy="91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36" name="Equation" r:id="rId4" imgW="558720" imgH="355320" progId="Equation.DSMT4">
                  <p:embed/>
                </p:oleObj>
              </mc:Choice>
              <mc:Fallback>
                <p:oleObj name="Equation" r:id="rId4" imgW="558720" imgH="355320" progId="Equation.DSMT4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id="{CF0A3660-C8CE-46D0-97B2-C4FBE6EA08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679383"/>
                        <a:ext cx="1434207" cy="915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33920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Gravitational field</a:t>
            </a:r>
            <a:r>
              <a:rPr lang="ru-RU" sz="3600" b="1" dirty="0"/>
              <a:t>. </a:t>
            </a:r>
            <a:r>
              <a:rPr lang="en-US" sz="3600" b="1" dirty="0"/>
              <a:t>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31335" y="809328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spc="-7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9554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Gravitational field</a:t>
            </a:r>
            <a:r>
              <a:rPr lang="ru-RU" sz="3600" b="1" dirty="0"/>
              <a:t>. </a:t>
            </a:r>
            <a:r>
              <a:rPr lang="en-US" sz="3600" b="1" dirty="0"/>
              <a:t>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31335" y="809328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 the second Newton’s law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spc="-7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7124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Gravitational field</a:t>
            </a:r>
            <a:r>
              <a:rPr lang="ru-RU" sz="3600" b="1" dirty="0"/>
              <a:t>. </a:t>
            </a:r>
            <a:r>
              <a:rPr lang="en-US" sz="3600" b="1" dirty="0"/>
              <a:t>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31335" y="809328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 the second Newton’s law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spc="-7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7967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Gravitational field</a:t>
            </a:r>
            <a:r>
              <a:rPr lang="ru-RU" sz="3600" b="1" dirty="0"/>
              <a:t>. </a:t>
            </a:r>
            <a:r>
              <a:rPr lang="en-US" sz="3600" b="1" dirty="0"/>
              <a:t>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31335" y="809328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 the second Newton’s law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had before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4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spc="-7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9821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Gravitational field</a:t>
            </a:r>
            <a:r>
              <a:rPr lang="ru-RU" sz="3600" b="1" dirty="0"/>
              <a:t>. </a:t>
            </a:r>
            <a:r>
              <a:rPr lang="en-US" sz="3600" b="1" dirty="0"/>
              <a:t>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31335" y="809328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 the second Newton’s law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had before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4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–4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endParaRPr lang="ru-RU" sz="2800" spc="-7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29470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Gravitational field</a:t>
            </a:r>
            <a:r>
              <a:rPr lang="ru-RU" sz="3600" b="1" dirty="0"/>
              <a:t>. </a:t>
            </a:r>
            <a:r>
              <a:rPr lang="en-US" sz="3600" b="1" dirty="0"/>
              <a:t>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31335" y="809328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 the second Newton’s law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had before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4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–4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ru-RU" sz="2800" spc="-7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1652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Gravitational field</a:t>
            </a:r>
            <a:r>
              <a:rPr lang="ru-RU" sz="3600" b="1" dirty="0"/>
              <a:t>. </a:t>
            </a:r>
            <a:r>
              <a:rPr lang="en-US" sz="3600" b="1" dirty="0"/>
              <a:t>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31335" y="809328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 the second Newton’s law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had before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4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–4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endParaRPr lang="ru-RU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spc="-7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potential of the gravitational field satisfies the Poisson equation</a:t>
            </a:r>
          </a:p>
          <a:p>
            <a:pPr marL="0" indent="0" algn="ctr">
              <a:buNone/>
            </a:pPr>
            <a:endParaRPr lang="ru-RU" sz="2800" spc="-7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5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Heat equation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4"/>
            <a:ext cx="9144000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inhomogeneous non-uniformly heated body is considered,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which is assumed to be rather long and thin</a:t>
            </a:r>
          </a:p>
          <a:p>
            <a:pPr marL="0" indent="0" algn="ctr">
              <a:buNone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State function?</a:t>
            </a:r>
          </a:p>
          <a:p>
            <a:pPr marL="0" indent="0" algn="ctr">
              <a:buNone/>
            </a:pPr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heat a body of mass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with temperature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temperature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is necessary to expend the quantity of heat</a:t>
            </a:r>
          </a:p>
          <a:p>
            <a:pPr marL="0" indent="0" algn="ctr">
              <a:buNone/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where the system parameter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is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8047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Gravitational field</a:t>
            </a:r>
            <a:r>
              <a:rPr lang="ru-RU" sz="3600" b="1" dirty="0"/>
              <a:t>. </a:t>
            </a:r>
            <a:r>
              <a:rPr lang="en-US" sz="3600" b="1" dirty="0"/>
              <a:t>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31335" y="809328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 the second Newton’s law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had before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4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–4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spc="-7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potential of the gravitational field satisfies the Poisson equation</a:t>
            </a:r>
          </a:p>
          <a:p>
            <a:pPr marL="0" indent="0" algn="ctr">
              <a:buNone/>
            </a:pPr>
            <a:r>
              <a:rPr lang="en-US" sz="2400" b="1" spc="-9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gravitational field in vacuum is characterized by the Laplace equation</a:t>
            </a:r>
            <a:br>
              <a:rPr lang="ru-RU" sz="2400" b="1" spc="-7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ru-RU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spc="-7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13494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79512" y="1160934"/>
            <a:ext cx="8873930" cy="54364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Partial differential equations are mathematical models of physical (and not only physical) phenomena</a:t>
            </a:r>
            <a:endParaRPr lang="en-U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9706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79512" y="1160934"/>
            <a:ext cx="8873930" cy="54364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Partial differential equations are mathematical models of physical (and not only physical) phenomena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heat equation, string vibrating (wave) equation, and Laplace (Poisson) equation are the most important partial differential equations</a:t>
            </a:r>
            <a:endParaRPr lang="en-U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33942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79512" y="1160934"/>
            <a:ext cx="8873930" cy="54364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Partial differential equations are mathematical models of physical (and not only physical) phenomena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heat equation, string vibrating (wave) equation, and Laplace (Poisson) equation are the most important partial differential equations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equations are the general subject of this course</a:t>
            </a:r>
            <a:endParaRPr lang="en-U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2112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79512" y="1160934"/>
            <a:ext cx="8873930" cy="54364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Partial differential equations are mathematical models of physical (and not only physical) phenomena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heat equation, string vibrating (wave) equation, and Laplace (Poisson) equation are the most important partial differential equations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equations are the general subject of this course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Partial differential equations can have different physical interpretations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6470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79512" y="1160934"/>
            <a:ext cx="8873930" cy="556848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heat equation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mathematical model of the different transfer phenomena: heat transfer, mass transfer (diffusion), charge transfer (electroconductivity), goods transfer, migration, etc.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3119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79512" y="1160934"/>
            <a:ext cx="8873930" cy="556848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heat equation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mathematical model of the different transfer phenomena: heat transfer, mass transfer (diffusion), charge transfer (electroconductivity), goods transfer, migration, etc.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wave equation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mathematical model of the different oscillation phenomena: string vibration, electrical vibration in wire, acoustic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sound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wave, etc.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9608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79512" y="1160934"/>
            <a:ext cx="8873930" cy="556848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heat equation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mathematical model of the different transfer phenomena: heat transfer, mass transfer (diffusion), charge transfer (electroconductivity), goods transfer, migration, etc.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wave equation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mathematical model of the different oscillation phenomena: string vibration, electrical vibration in wire, acoustic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sound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wave, etc.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Laplace and Poisson equations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the mathematical models of the different stationary phenomena: stationary heat (mass) transfer, electrostatic field, gravitational field, etc.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8908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Task 2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7195"/>
            <a:ext cx="9144000" cy="5270157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First order partial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differential equations</a:t>
            </a:r>
            <a:endParaRPr lang="ru-RU" sz="16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r>
              <a:rPr lang="en-US" sz="3600" b="1" dirty="0">
                <a:solidFill>
                  <a:srgbClr val="0070C0"/>
                </a:solidFill>
              </a:rPr>
              <a:t>Required: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 the characteristic methods, find the solution of the problem.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Make sure that the result satisfies the given equation and boundary conditions.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Explain, where we can have the boundary conditions and where we cannot have it for your concrete equation. And why?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128</a:t>
            </a:fld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92944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will be next</a:t>
            </a:r>
            <a:r>
              <a:rPr lang="ru-RU" b="1" dirty="0"/>
              <a:t>?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" y="1327026"/>
            <a:ext cx="91440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CLASSIFICATION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OF PARTIAL DIFFERENTIAL EQUATIONS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AND ITS CANONIC TYPE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129</a:t>
            </a:fld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5780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Heat equation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4"/>
            <a:ext cx="9144000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inhomogeneous non-uniformly heated body is considered,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which is assumed to be rather long and thin</a:t>
            </a:r>
          </a:p>
          <a:p>
            <a:pPr marL="0" indent="0" algn="ctr">
              <a:buNone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State function?</a:t>
            </a:r>
          </a:p>
          <a:p>
            <a:pPr marL="0" indent="0" algn="ctr">
              <a:buNone/>
            </a:pPr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heat a body of mass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with temperature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temperature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is necessary to expend the quantity of heat</a:t>
            </a:r>
          </a:p>
          <a:p>
            <a:pPr marL="0" indent="0" algn="ctr">
              <a:buNone/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where the system parameter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is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heat capacity</a:t>
            </a:r>
            <a:endParaRPr lang="en-US" sz="3600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3000" dirty="0"/>
              <a:t> </a:t>
            </a: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1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/>
              <a:t>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692696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is not a characteristic of a distributed system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44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/>
              <a:t>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692696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is not a characteristic of a distributed system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mass of a homogeneous body of length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42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/>
              <a:t>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692696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is not a characteristic of a distributed system.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mass of a homogeneous body of length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disadvantage of this formula?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88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/>
              <a:t>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692696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is not a characteristic of a distributed system.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mass of a homogeneous body of length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disadvantage of this formula?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 inhomogeneous body, heat quantity of a small section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1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/>
              <a:t>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692696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is not a characteristic of a distributed system.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mass of a homogeneous body of length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disadvantage of this formula?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 inhomogeneous body, heat quantity of a small section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 a temperature of the body at the time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the time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</a:rPr>
              <a:t>+</a:t>
            </a:r>
            <a:r>
              <a:rPr lang="ru-RU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dirty="0">
                <a:latin typeface="Times New Roman" panose="02020603050405020304" pitchFamily="18" charset="0"/>
              </a:rPr>
              <a:t>t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65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/>
              <a:t>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692696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is not a characteristic of a distributed system.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mass of a homogeneous body of length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disadvantage of this formula?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 inhomogeneous body, heat quantity of a small section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 a temperature of the body at the time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the time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quantity required to heat a body of length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time from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dQ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)]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8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/>
              <a:t>Partial differential equations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496728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en-US" sz="2200" dirty="0"/>
          </a:p>
          <a:p>
            <a:pPr marL="0" indent="0" algn="ctr">
              <a:spcBef>
                <a:spcPts val="600"/>
              </a:spcBef>
              <a:buNone/>
            </a:pPr>
            <a:endParaRPr lang="en-US" sz="2800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/>
              <a:t>Part</a:t>
            </a:r>
            <a:r>
              <a:rPr lang="ru-RU" sz="2800" b="1" dirty="0"/>
              <a:t> </a:t>
            </a:r>
            <a:r>
              <a:rPr lang="en-US" sz="2800" b="1" dirty="0"/>
              <a:t>I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2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/>
              <a:t>INTRODUCTION</a:t>
            </a:r>
            <a:endParaRPr lang="ru-RU" sz="4000" b="1" dirty="0"/>
          </a:p>
          <a:p>
            <a:pPr marL="0" indent="0" algn="ctr">
              <a:spcBef>
                <a:spcPts val="600"/>
              </a:spcBef>
              <a:buNone/>
            </a:pPr>
            <a:endParaRPr lang="en-US" sz="24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910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/>
              <a:t>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692696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is not a characteristic of a distributed system.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mass of a homogeneous body of length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disadvantage of this formula?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 inhomogeneous body, heat quantity of a small section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 a temperature of the body at the time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the time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quantity required to heat a body of length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time from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dQ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)]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heat is required to heat the interval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894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81035"/>
            <a:ext cx="8229600" cy="771701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Heat equation</a:t>
            </a:r>
            <a:r>
              <a:rPr lang="ru-RU" sz="4000" b="1" dirty="0"/>
              <a:t>. 3</a:t>
            </a:r>
            <a:br>
              <a:rPr lang="en-US" sz="40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1196752"/>
            <a:ext cx="9156607" cy="4967287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22" y="524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02C75D1-C184-4065-B0B3-9AF22CF0D5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4256" y="907697"/>
          <a:ext cx="4572000" cy="1009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117" name="Equation" r:id="rId4" imgW="2082800" imgH="469900" progId="Equation.DSMT4">
                  <p:embed/>
                </p:oleObj>
              </mc:Choice>
              <mc:Fallback>
                <p:oleObj name="Equation" r:id="rId4" imgW="2082800" imgH="4699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402C75D1-C184-4065-B0B3-9AF22CF0D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56" y="907697"/>
                        <a:ext cx="4572000" cy="1009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519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81035"/>
            <a:ext cx="8229600" cy="771701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Heat equation</a:t>
            </a:r>
            <a:r>
              <a:rPr lang="ru-RU" sz="4000" b="1" dirty="0"/>
              <a:t>. 3</a:t>
            </a:r>
            <a:br>
              <a:rPr lang="en-US" sz="40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1196752"/>
            <a:ext cx="9156607" cy="4967287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b="1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Question: What could be the reason for the change in the quantity of heat?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22" y="524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02C75D1-C184-4065-B0B3-9AF22CF0D5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4256" y="907697"/>
          <a:ext cx="4572000" cy="1009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1" name="Equation" r:id="rId4" imgW="2082800" imgH="469900" progId="Equation.DSMT4">
                  <p:embed/>
                </p:oleObj>
              </mc:Choice>
              <mc:Fallback>
                <p:oleObj name="Equation" r:id="rId4" imgW="2082800" imgH="4699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402C75D1-C184-4065-B0B3-9AF22CF0D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56" y="907697"/>
                        <a:ext cx="4572000" cy="1009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039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81035"/>
            <a:ext cx="8229600" cy="771701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Heat equation</a:t>
            </a:r>
            <a:r>
              <a:rPr lang="ru-RU" sz="4000" b="1" dirty="0"/>
              <a:t>. 3</a:t>
            </a:r>
            <a:br>
              <a:rPr lang="en-US" sz="40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1196752"/>
            <a:ext cx="9156607" cy="4967287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b="1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Question: What could be the reason for the change in the quantity of heat?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b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Temperature redistribution is characterized by heat flux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22" y="524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02C75D1-C184-4065-B0B3-9AF22CF0D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881428"/>
              </p:ext>
            </p:extLst>
          </p:nvPr>
        </p:nvGraphicFramePr>
        <p:xfrm>
          <a:off x="2304256" y="907697"/>
          <a:ext cx="4572000" cy="1009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94" name="Equation" r:id="rId4" imgW="2082800" imgH="469900" progId="Equation.DSMT4">
                  <p:embed/>
                </p:oleObj>
              </mc:Choice>
              <mc:Fallback>
                <p:oleObj name="Equation" r:id="rId4" imgW="20828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56" y="907697"/>
                        <a:ext cx="4572000" cy="1009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4508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81035"/>
            <a:ext cx="8229600" cy="771701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Heat equation</a:t>
            </a:r>
            <a:r>
              <a:rPr lang="ru-RU" sz="4000" b="1" dirty="0"/>
              <a:t>. 3</a:t>
            </a:r>
            <a:br>
              <a:rPr lang="en-US" sz="40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1196752"/>
            <a:ext cx="9156607" cy="4967287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b="1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Question: What could be the reason for the change in the quantity of heat?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Temperature redistribution is characterized by heat flux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b="1" spc="-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Heat flux </a:t>
            </a:r>
            <a:r>
              <a:rPr lang="en-US" sz="24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 </a:t>
            </a:r>
            <a:r>
              <a:rPr lang="en-US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quantity of heat passing through a given point per unit time 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22" y="524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02C75D1-C184-4065-B0B3-9AF22CF0D5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4256" y="907697"/>
          <a:ext cx="4572000" cy="1009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66" name="Equation" r:id="rId4" imgW="2082800" imgH="469900" progId="Equation.DSMT4">
                  <p:embed/>
                </p:oleObj>
              </mc:Choice>
              <mc:Fallback>
                <p:oleObj name="Equation" r:id="rId4" imgW="2082800" imgH="4699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402C75D1-C184-4065-B0B3-9AF22CF0D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56" y="907697"/>
                        <a:ext cx="4572000" cy="1009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5536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81035"/>
            <a:ext cx="8229600" cy="771701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Heat equation</a:t>
            </a:r>
            <a:r>
              <a:rPr lang="ru-RU" sz="4000" b="1" dirty="0"/>
              <a:t>. 3</a:t>
            </a:r>
            <a:br>
              <a:rPr lang="en-US" sz="40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1196752"/>
            <a:ext cx="9156607" cy="4967287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b="1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Question: What could be the reason for the change in the quantity of heat?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Temperature redistribution is characterized by heat flux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spc="-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Heat flux </a:t>
            </a:r>
            <a:r>
              <a:rPr lang="en-US" sz="24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 </a:t>
            </a:r>
            <a:r>
              <a:rPr lang="en-US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quantity of heat passing through a given point per unit time </a:t>
            </a:r>
          </a:p>
          <a:p>
            <a:pPr marL="0" indent="0" algn="ctr">
              <a:buNone/>
            </a:pP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During the time from </a:t>
            </a:r>
            <a:r>
              <a:rPr lang="en-US" sz="2400" i="1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ru-RU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400" spc="-1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the heat quantity </a:t>
            </a:r>
            <a:r>
              <a:rPr lang="en-US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400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400" spc="-1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 through the point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22" y="524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02C75D1-C184-4065-B0B3-9AF22CF0D5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4256" y="907697"/>
          <a:ext cx="4572000" cy="1009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90" name="Equation" r:id="rId4" imgW="2082800" imgH="469900" progId="Equation.DSMT4">
                  <p:embed/>
                </p:oleObj>
              </mc:Choice>
              <mc:Fallback>
                <p:oleObj name="Equation" r:id="rId4" imgW="2082800" imgH="4699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402C75D1-C184-4065-B0B3-9AF22CF0D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56" y="907697"/>
                        <a:ext cx="4572000" cy="1009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994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81035"/>
            <a:ext cx="8229600" cy="771701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Heat equation</a:t>
            </a:r>
            <a:r>
              <a:rPr lang="ru-RU" sz="4000" b="1" dirty="0"/>
              <a:t>. 3</a:t>
            </a:r>
            <a:br>
              <a:rPr lang="en-US" sz="40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1196752"/>
            <a:ext cx="9156607" cy="4967287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b="1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Question: What could be the reason for the change in the quantity of heat?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Temperature redistribution is characterized by heat flux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Heat flux </a:t>
            </a:r>
            <a:r>
              <a:rPr lang="en-US" sz="24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 </a:t>
            </a:r>
            <a:r>
              <a:rPr lang="en-US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quantity of heat passing through a given point per unit time </a:t>
            </a:r>
          </a:p>
          <a:p>
            <a:pPr marL="0" indent="0" algn="ctr">
              <a:buNone/>
            </a:pP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During the time from </a:t>
            </a:r>
            <a:r>
              <a:rPr lang="en-US" sz="2400" i="1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ru-RU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400" spc="-1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the heat quantity </a:t>
            </a:r>
            <a:r>
              <a:rPr lang="en-US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400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400" spc="-1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 through the point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disadvantage of this formula?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22" y="524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02C75D1-C184-4065-B0B3-9AF22CF0D5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4256" y="907697"/>
          <a:ext cx="4572000" cy="1009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14" name="Equation" r:id="rId4" imgW="2082800" imgH="469900" progId="Equation.DSMT4">
                  <p:embed/>
                </p:oleObj>
              </mc:Choice>
              <mc:Fallback>
                <p:oleObj name="Equation" r:id="rId4" imgW="2082800" imgH="4699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402C75D1-C184-4065-B0B3-9AF22CF0D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56" y="907697"/>
                        <a:ext cx="4572000" cy="1009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910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81035"/>
            <a:ext cx="8229600" cy="771701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Heat equation</a:t>
            </a:r>
            <a:r>
              <a:rPr lang="ru-RU" sz="4000" b="1" dirty="0"/>
              <a:t>. 3</a:t>
            </a:r>
            <a:br>
              <a:rPr lang="en-US" sz="40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1196752"/>
            <a:ext cx="9156607" cy="4967287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b="1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Question: What could be the reason for the change in the quantity of heat?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Temperature redistribution is characterized by heat flux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Heat flux </a:t>
            </a:r>
            <a:r>
              <a:rPr lang="en-US" sz="24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 </a:t>
            </a:r>
            <a:r>
              <a:rPr lang="en-US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quantity of heat passing through a given point per unit time </a:t>
            </a:r>
          </a:p>
          <a:p>
            <a:pPr marL="0" indent="0" algn="ctr">
              <a:buNone/>
            </a:pP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During the time from </a:t>
            </a:r>
            <a:r>
              <a:rPr lang="en-US" sz="2400" i="1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ru-RU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400" spc="-1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the heat quantity </a:t>
            </a:r>
            <a:r>
              <a:rPr lang="en-US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400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400" spc="-1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 through the point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disadvantage of this formula?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the case of a variable heat flux, in an arbitrarily short time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heat quantity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dQ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qdt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 through the point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22" y="524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02C75D1-C184-4065-B0B3-9AF22CF0D5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4256" y="907697"/>
          <a:ext cx="4572000" cy="1009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38" name="Equation" r:id="rId4" imgW="2082800" imgH="469900" progId="Equation.DSMT4">
                  <p:embed/>
                </p:oleObj>
              </mc:Choice>
              <mc:Fallback>
                <p:oleObj name="Equation" r:id="rId4" imgW="2082800" imgH="4699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402C75D1-C184-4065-B0B3-9AF22CF0D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56" y="907697"/>
                        <a:ext cx="4572000" cy="1009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6081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81035"/>
            <a:ext cx="8229600" cy="771701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Heat equation</a:t>
            </a:r>
            <a:r>
              <a:rPr lang="ru-RU" sz="4000" b="1" dirty="0"/>
              <a:t>. 3</a:t>
            </a:r>
            <a:br>
              <a:rPr lang="en-US" sz="40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1196752"/>
            <a:ext cx="9156607" cy="4967287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b="1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Question: What could be the reason for the change in the quantity of heat?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Temperature redistribution is characterized by heat flux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Heat flux </a:t>
            </a:r>
            <a:r>
              <a:rPr lang="en-US" sz="24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 </a:t>
            </a:r>
            <a:r>
              <a:rPr lang="en-US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quantity of heat passing through a given point per unit time </a:t>
            </a:r>
          </a:p>
          <a:p>
            <a:pPr marL="0" indent="0" algn="ctr">
              <a:buNone/>
            </a:pP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During the time from </a:t>
            </a:r>
            <a:r>
              <a:rPr lang="en-US" sz="2400" i="1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ru-RU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400" spc="-1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the heat quantity </a:t>
            </a:r>
            <a:r>
              <a:rPr lang="en-US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400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400" spc="-1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i="1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 through the point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disadvantage of this formula?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the case of a variable heat flux, in an arbitrarily short time </a:t>
            </a:r>
            <a:r>
              <a:rPr lang="en-US" sz="2400" i="1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dt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b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heat quantity </a:t>
            </a:r>
            <a:r>
              <a:rPr lang="en-US" sz="2400" i="1" spc="-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dQ</a:t>
            </a:r>
            <a:r>
              <a:rPr lang="en-US" sz="2400" i="1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i="1" spc="-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qdt</a:t>
            </a:r>
            <a:r>
              <a:rPr lang="en-US" sz="2400" i="1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 through the point</a:t>
            </a:r>
          </a:p>
          <a:p>
            <a:pPr marL="0" marR="29210" indent="0" algn="ctr">
              <a:buNone/>
              <a:tabLst>
                <a:tab pos="1350645" algn="l"/>
                <a:tab pos="342074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heat pass through the point 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time from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22" y="524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02C75D1-C184-4065-B0B3-9AF22CF0D5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4256" y="907697"/>
          <a:ext cx="4572000" cy="1009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62" name="Equation" r:id="rId4" imgW="2082800" imgH="469900" progId="Equation.DSMT4">
                  <p:embed/>
                </p:oleObj>
              </mc:Choice>
              <mc:Fallback>
                <p:oleObj name="Equation" r:id="rId4" imgW="2082800" imgH="4699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402C75D1-C184-4065-B0B3-9AF22CF0D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56" y="907697"/>
                        <a:ext cx="4572000" cy="1009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309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4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70070" y="836712"/>
            <a:ext cx="8873930" cy="5760640"/>
          </a:xfrm>
        </p:spPr>
        <p:txBody>
          <a:bodyPr>
            <a:noAutofit/>
          </a:bodyPr>
          <a:lstStyle/>
          <a:p>
            <a:pPr marL="2419350" indent="-2419350">
              <a:buNone/>
            </a:pPr>
            <a:endParaRPr lang="ru-RU" b="1" dirty="0"/>
          </a:p>
          <a:p>
            <a:pPr marL="2419350" indent="-241935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definiteness, we choose the direction of the coordinate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coincide with the direction of the heat flux</a:t>
            </a:r>
            <a:endParaRPr lang="en-US" sz="2600" b="1" i="1" dirty="0"/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600" i="1" dirty="0"/>
          </a:p>
          <a:p>
            <a:pPr marL="0" indent="0" algn="ctr">
              <a:buNone/>
            </a:pPr>
            <a:endParaRPr lang="en-US" sz="2600" i="1" dirty="0"/>
          </a:p>
          <a:p>
            <a:pPr marL="0" indent="0" algn="ctr">
              <a:buNone/>
            </a:pPr>
            <a:endParaRPr lang="en-US" sz="2600" i="1" dirty="0"/>
          </a:p>
          <a:p>
            <a:pPr marL="0" indent="0" algn="ctr">
              <a:buNone/>
            </a:pPr>
            <a:endParaRPr lang="en-US" sz="2600" i="1" dirty="0"/>
          </a:p>
          <a:p>
            <a:pPr marL="0" indent="0" algn="ctr">
              <a:buNone/>
            </a:pPr>
            <a:endParaRPr lang="en-US" sz="900" i="1" dirty="0"/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4FEE0A5-4892-47EB-9867-D5CB6EA91A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9175" y="764704"/>
          <a:ext cx="17018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86" name="Equation" r:id="rId4" imgW="698400" imgH="469800" progId="Equation.DSMT4">
                  <p:embed/>
                </p:oleObj>
              </mc:Choice>
              <mc:Fallback>
                <p:oleObj name="Equation" r:id="rId4" imgW="698400" imgH="4698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C4FEE0A5-4892-47EB-9867-D5CB6EA91A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764704"/>
                        <a:ext cx="1701800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90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85402"/>
            <a:ext cx="8229600" cy="55131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Content of Part I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890713"/>
            <a:ext cx="9144000" cy="4967287"/>
          </a:xfrm>
        </p:spPr>
        <p:txBody>
          <a:bodyPr>
            <a:noAutofit/>
          </a:bodyPr>
          <a:lstStyle/>
          <a:p>
            <a:pPr marL="1162050" lvl="0" indent="-606425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55713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this?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2050" lvl="0" indent="-606425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55713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it is important?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2050" lvl="0" indent="-606425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55713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begin to analyze it?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215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4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70070" y="980728"/>
            <a:ext cx="8873930" cy="5760640"/>
          </a:xfrm>
        </p:spPr>
        <p:txBody>
          <a:bodyPr>
            <a:noAutofit/>
          </a:bodyPr>
          <a:lstStyle/>
          <a:p>
            <a:pPr marL="2419350" indent="-2419350">
              <a:buNone/>
            </a:pPr>
            <a:endParaRPr lang="ru-RU" b="1" dirty="0"/>
          </a:p>
          <a:p>
            <a:pPr marL="2419350" indent="-241935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definiteness, we choose the direction of the coordinate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coincide with the direction of the heat flux</a:t>
            </a:r>
            <a:endParaRPr lang="en-US" sz="2600" b="1" i="1" dirty="0"/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is the change in the quantity of heat</a:t>
            </a:r>
            <a:b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the interval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time from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 algn="ctr">
              <a:buNone/>
            </a:pPr>
            <a:endParaRPr lang="en-US" sz="2600" i="1" dirty="0"/>
          </a:p>
          <a:p>
            <a:pPr marL="0" indent="0" algn="ctr">
              <a:buNone/>
            </a:pPr>
            <a:endParaRPr lang="en-US" sz="2600" i="1" dirty="0"/>
          </a:p>
          <a:p>
            <a:pPr marL="0" indent="0" algn="ctr">
              <a:buNone/>
            </a:pPr>
            <a:endParaRPr lang="en-US" sz="2600" i="1" dirty="0"/>
          </a:p>
          <a:p>
            <a:pPr marL="0" indent="0" algn="ctr">
              <a:buNone/>
            </a:pPr>
            <a:endParaRPr lang="en-US" sz="900" i="1" dirty="0"/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4FEE0A5-4892-47EB-9867-D5CB6EA91A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9175" y="764704"/>
          <a:ext cx="17018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43" name="Equation" r:id="rId4" imgW="698400" imgH="469800" progId="Equation.DSMT4">
                  <p:embed/>
                </p:oleObj>
              </mc:Choice>
              <mc:Fallback>
                <p:oleObj name="Equation" r:id="rId4" imgW="698400" imgH="4698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C4FEE0A5-4892-47EB-9867-D5CB6EA91A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764704"/>
                        <a:ext cx="1701800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0919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4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70070" y="836712"/>
            <a:ext cx="8873930" cy="4752528"/>
          </a:xfrm>
        </p:spPr>
        <p:txBody>
          <a:bodyPr>
            <a:noAutofit/>
          </a:bodyPr>
          <a:lstStyle/>
          <a:p>
            <a:pPr marL="2419350" indent="-2419350">
              <a:buNone/>
            </a:pPr>
            <a:endParaRPr lang="ru-RU" b="1" dirty="0"/>
          </a:p>
          <a:p>
            <a:pPr marL="2419350" indent="-241935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definiteness, we choose the direction of the coordinate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coincide with the direction of the heat flux</a:t>
            </a:r>
            <a:endParaRPr lang="en-US" sz="2600" b="1" i="1" dirty="0"/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is the change in the quantity of heat</a:t>
            </a:r>
            <a:b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the interval 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time from </a:t>
            </a:r>
            <a:r>
              <a:rPr lang="ru-RU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 algn="ctr">
              <a:buNone/>
            </a:pPr>
            <a:endParaRPr lang="en-US" sz="2600" i="1" dirty="0"/>
          </a:p>
          <a:p>
            <a:pPr marL="0" indent="0" algn="ctr">
              <a:buNone/>
            </a:pPr>
            <a:endParaRPr lang="en-US" sz="2600" i="1" dirty="0"/>
          </a:p>
          <a:p>
            <a:pPr marL="0" indent="0" algn="ctr">
              <a:buNone/>
            </a:pPr>
            <a:endParaRPr lang="en-US" sz="2600" i="1" dirty="0"/>
          </a:p>
          <a:p>
            <a:pPr marL="0" indent="0" algn="ctr">
              <a:buNone/>
            </a:pPr>
            <a:endParaRPr lang="en-US" sz="900" i="1" dirty="0"/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4FEE0A5-4892-47EB-9867-D5CB6EA91A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9175" y="764704"/>
          <a:ext cx="17018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84" name="Equation" r:id="rId4" imgW="698400" imgH="469800" progId="Equation.DSMT4">
                  <p:embed/>
                </p:oleObj>
              </mc:Choice>
              <mc:Fallback>
                <p:oleObj name="Equation" r:id="rId4" imgW="698400" imgH="4698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C4FEE0A5-4892-47EB-9867-D5CB6EA91A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764704"/>
                        <a:ext cx="1701800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3A1D83E0-73D3-4224-BD95-C2DD494C75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733261"/>
              </p:ext>
            </p:extLst>
          </p:nvPr>
        </p:nvGraphicFramePr>
        <p:xfrm>
          <a:off x="2433737" y="4346103"/>
          <a:ext cx="4154487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85" name="Equation" r:id="rId6" imgW="1866600" imgH="469800" progId="Equation.DSMT4">
                  <p:embed/>
                </p:oleObj>
              </mc:Choice>
              <mc:Fallback>
                <p:oleObj name="Equation" r:id="rId6" imgW="1866600" imgH="4698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69399DBE-FD75-42BD-A238-58EFA8FE74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737" y="4346103"/>
                        <a:ext cx="4154487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9069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5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1120271"/>
            <a:ext cx="8694418" cy="547708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Points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 temperatures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given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69399DBE-FD75-42BD-A238-58EFA8FE74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3737" y="961727"/>
          <a:ext cx="4154487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58" name="Equation" r:id="rId4" imgW="1866600" imgH="469800" progId="Equation.DSMT4">
                  <p:embed/>
                </p:oleObj>
              </mc:Choice>
              <mc:Fallback>
                <p:oleObj name="Equation" r:id="rId4" imgW="1866600" imgH="4698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69399DBE-FD75-42BD-A238-58EFA8FE74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737" y="961727"/>
                        <a:ext cx="4154487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94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5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1120271"/>
            <a:ext cx="8694418" cy="547708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Points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 temperatures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given</a:t>
            </a:r>
          </a:p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Teat flux from point to point is the greater,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greater the temperature difference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the smaller the distance between the points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69399DBE-FD75-42BD-A238-58EFA8FE74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3737" y="961727"/>
          <a:ext cx="4154487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2" name="Equation" r:id="rId4" imgW="1866600" imgH="469800" progId="Equation.DSMT4">
                  <p:embed/>
                </p:oleObj>
              </mc:Choice>
              <mc:Fallback>
                <p:oleObj name="Equation" r:id="rId4" imgW="1866600" imgH="4698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69399DBE-FD75-42BD-A238-58EFA8FE74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737" y="961727"/>
                        <a:ext cx="4154487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05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5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1120271"/>
            <a:ext cx="8694418" cy="547708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Points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 temperatures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given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Teat flux from point to point is the greater,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greater the temperature difference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the smaller the distance between the points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69399DBE-FD75-42BD-A238-58EFA8FE74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3737" y="961727"/>
          <a:ext cx="4154487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25" name="Equation" r:id="rId4" imgW="1866600" imgH="469800" progId="Equation.DSMT4">
                  <p:embed/>
                </p:oleObj>
              </mc:Choice>
              <mc:Fallback>
                <p:oleObj name="Equation" r:id="rId4" imgW="1866600" imgH="4698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69399DBE-FD75-42BD-A238-58EFA8FE74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737" y="961727"/>
                        <a:ext cx="4154487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0872CE2E-040D-406A-8F51-DD621AA87F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930269"/>
              </p:ext>
            </p:extLst>
          </p:nvPr>
        </p:nvGraphicFramePr>
        <p:xfrm>
          <a:off x="1411503" y="3717032"/>
          <a:ext cx="6616881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26" name="Picture" r:id="rId6" imgW="3879360" imgH="1644120" progId="Word.Picture.8">
                  <p:embed/>
                </p:oleObj>
              </mc:Choice>
              <mc:Fallback>
                <p:oleObj name="Picture" r:id="rId6" imgW="3879360" imgH="1644120" progId="Word.Picture.8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BE6191FB-00C3-4E1F-ABC3-3190014ED2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503" y="3717032"/>
                        <a:ext cx="6616881" cy="280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754E16CC-258E-4455-888E-12F2D7C6AC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557453"/>
              </p:ext>
            </p:extLst>
          </p:nvPr>
        </p:nvGraphicFramePr>
        <p:xfrm>
          <a:off x="7219454" y="3717032"/>
          <a:ext cx="1745034" cy="86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27" name="Equation" r:id="rId8" imgW="888840" imgH="431640" progId="Equation.DSMT4">
                  <p:embed/>
                </p:oleObj>
              </mc:Choice>
              <mc:Fallback>
                <p:oleObj name="Equation" r:id="rId8" imgW="888840" imgH="43164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D81ECD0B-1A88-4E2A-9045-ACC96D8C3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454" y="3717032"/>
                        <a:ext cx="1745034" cy="8689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128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5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1120271"/>
            <a:ext cx="8694418" cy="547708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Points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 temperatures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given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Teat flux from point to point is the greater,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greater the temperature difference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the smaller the distance between the points</a:t>
            </a:r>
          </a:p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Heat moves from a hot body to a cold one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</a:rPr>
              <a:t>where</a:t>
            </a:r>
            <a:r>
              <a:rPr lang="ru-RU" sz="2200" dirty="0">
                <a:latin typeface="Times New Roman" panose="02020603050405020304" pitchFamily="18" charset="0"/>
              </a:rPr>
              <a:t>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coefficient of thermal conductivity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69399DBE-FD75-42BD-A238-58EFA8FE74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3737" y="961727"/>
          <a:ext cx="4154487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26" name="Equation" r:id="rId4" imgW="1866600" imgH="469800" progId="Equation.DSMT4">
                  <p:embed/>
                </p:oleObj>
              </mc:Choice>
              <mc:Fallback>
                <p:oleObj name="Equation" r:id="rId4" imgW="1866600" imgH="4698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69399DBE-FD75-42BD-A238-58EFA8FE74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737" y="961727"/>
                        <a:ext cx="4154487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D8406633-091F-446F-AC33-EFEE28AA75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3900829"/>
          <a:ext cx="1570038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27" name="Equation" r:id="rId6" imgW="647640" imgH="393480" progId="Equation.DSMT4">
                  <p:embed/>
                </p:oleObj>
              </mc:Choice>
              <mc:Fallback>
                <p:oleObj name="Equation" r:id="rId6" imgW="647640" imgH="39348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D8406633-091F-446F-AC33-EFEE28AA75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900829"/>
                        <a:ext cx="1570038" cy="827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92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5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1120271"/>
            <a:ext cx="8694418" cy="547708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Points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 temperatures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given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Teat flux from point to point is the greater,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greater the temperature difference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the smaller the distance between the points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Heat moves from a hot body to a cold one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</a:rPr>
              <a:t>where</a:t>
            </a:r>
            <a:r>
              <a:rPr lang="ru-RU" sz="2200" dirty="0">
                <a:latin typeface="Times New Roman" panose="02020603050405020304" pitchFamily="18" charset="0"/>
              </a:rPr>
              <a:t>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coefficient of thermal conductivity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Fourier law</a:t>
            </a:r>
            <a:endParaRPr lang="ru-RU" sz="2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69399DBE-FD75-42BD-A238-58EFA8FE74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3737" y="961727"/>
          <a:ext cx="4154487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70" name="Equation" r:id="rId4" imgW="1866600" imgH="469800" progId="Equation.DSMT4">
                  <p:embed/>
                </p:oleObj>
              </mc:Choice>
              <mc:Fallback>
                <p:oleObj name="Equation" r:id="rId4" imgW="1866600" imgH="4698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69399DBE-FD75-42BD-A238-58EFA8FE74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737" y="961727"/>
                        <a:ext cx="4154487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826ADFC0-8ECE-48A3-A9BE-1F3FBA3B8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612579"/>
              </p:ext>
            </p:extLst>
          </p:nvPr>
        </p:nvGraphicFramePr>
        <p:xfrm>
          <a:off x="3699483" y="3858620"/>
          <a:ext cx="1745034" cy="86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71" name="Equation" r:id="rId6" imgW="888840" imgH="431640" progId="Equation.DSMT4">
                  <p:embed/>
                </p:oleObj>
              </mc:Choice>
              <mc:Fallback>
                <p:oleObj name="Equation" r:id="rId6" imgW="888840" imgH="431640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826ADFC0-8ECE-48A3-A9BE-1F3FBA3B8D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483" y="3858620"/>
                        <a:ext cx="1745034" cy="8689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D8406633-091F-446F-AC33-EFEE28AA75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23947"/>
              </p:ext>
            </p:extLst>
          </p:nvPr>
        </p:nvGraphicFramePr>
        <p:xfrm>
          <a:off x="7139001" y="4525135"/>
          <a:ext cx="1570038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72" name="Equation" r:id="rId8" imgW="647640" imgH="393480" progId="Equation.DSMT4">
                  <p:embed/>
                </p:oleObj>
              </mc:Choice>
              <mc:Fallback>
                <p:oleObj name="Equation" r:id="rId8" imgW="647640" imgH="39348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D8406633-091F-446F-AC33-EFEE28AA75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9001" y="4525135"/>
                        <a:ext cx="1570038" cy="827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56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5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1120271"/>
            <a:ext cx="8694418" cy="547708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Points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 temperatures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given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Teat flux from point to point is the greater,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greater the temperature difference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the smaller the distance between the points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Heat spreads from a hot body to a cold one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</a:rPr>
              <a:t>where</a:t>
            </a:r>
            <a:r>
              <a:rPr lang="ru-RU" sz="2200" dirty="0">
                <a:latin typeface="Times New Roman" panose="02020603050405020304" pitchFamily="18" charset="0"/>
              </a:rPr>
              <a:t>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coefficient of thermal conductivity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Fourier law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69399DBE-FD75-42BD-A238-58EFA8FE74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017038"/>
              </p:ext>
            </p:extLst>
          </p:nvPr>
        </p:nvGraphicFramePr>
        <p:xfrm>
          <a:off x="2433737" y="961727"/>
          <a:ext cx="4154487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56" name="Equation" r:id="rId4" imgW="1866600" imgH="469800" progId="Equation.DSMT4">
                  <p:embed/>
                </p:oleObj>
              </mc:Choice>
              <mc:Fallback>
                <p:oleObj name="Equation" r:id="rId4" imgW="186660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737" y="961727"/>
                        <a:ext cx="4154487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826ADFC0-8ECE-48A3-A9BE-1F3FBA3B8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241348"/>
              </p:ext>
            </p:extLst>
          </p:nvPr>
        </p:nvGraphicFramePr>
        <p:xfrm>
          <a:off x="3995936" y="3935605"/>
          <a:ext cx="1745034" cy="86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57" name="Equation" r:id="rId6" imgW="888840" imgH="431640" progId="Equation.DSMT4">
                  <p:embed/>
                </p:oleObj>
              </mc:Choice>
              <mc:Fallback>
                <p:oleObj name="Equation" r:id="rId6" imgW="88884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935605"/>
                        <a:ext cx="1745034" cy="8689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D8406633-091F-446F-AC33-EFEE28AA75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131351"/>
              </p:ext>
            </p:extLst>
          </p:nvPr>
        </p:nvGraphicFramePr>
        <p:xfrm>
          <a:off x="6936694" y="4555288"/>
          <a:ext cx="1570038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58" name="Equation" r:id="rId8" imgW="647640" imgH="393480" progId="Equation.DSMT4">
                  <p:embed/>
                </p:oleObj>
              </mc:Choice>
              <mc:Fallback>
                <p:oleObj name="Equation" r:id="rId8" imgW="64764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6694" y="4555288"/>
                        <a:ext cx="1570038" cy="827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F8630700-D2F5-4CF5-81D8-0E0CD6F1DB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906608"/>
              </p:ext>
            </p:extLst>
          </p:nvPr>
        </p:nvGraphicFramePr>
        <p:xfrm>
          <a:off x="2015863" y="5480540"/>
          <a:ext cx="4643438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59" name="Equation" r:id="rId10" imgW="1917360" imgH="482400" progId="Equation.DSMT4">
                  <p:embed/>
                </p:oleObj>
              </mc:Choice>
              <mc:Fallback>
                <p:oleObj name="Equation" r:id="rId10" imgW="1917360" imgH="482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863" y="5480540"/>
                        <a:ext cx="4643438" cy="1049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5558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6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1120271"/>
            <a:ext cx="8694418" cy="573772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364C4E8B-14B7-4DEE-B800-9A06E35D37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4256" y="907697"/>
          <a:ext cx="4572000" cy="1009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474" name="Equation" r:id="rId4" imgW="2082800" imgH="469900" progId="Equation.DSMT4">
                  <p:embed/>
                </p:oleObj>
              </mc:Choice>
              <mc:Fallback>
                <p:oleObj name="Equation" r:id="rId4" imgW="2082800" imgH="469900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364C4E8B-14B7-4DEE-B800-9A06E35D37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56" y="907697"/>
                        <a:ext cx="4572000" cy="1009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5EEC5448-7810-4068-9C66-357721A80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3300" y="1772816"/>
          <a:ext cx="4643438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475" name="Equation" r:id="rId6" imgW="1917360" imgH="482400" progId="Equation.DSMT4">
                  <p:embed/>
                </p:oleObj>
              </mc:Choice>
              <mc:Fallback>
                <p:oleObj name="Equation" r:id="rId6" imgW="1917360" imgH="48240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5EEC5448-7810-4068-9C66-357721A80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1772816"/>
                        <a:ext cx="4643438" cy="1049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>
            <a:extLst>
              <a:ext uri="{FF2B5EF4-FFF2-40B4-BE49-F238E27FC236}">
                <a16:creationId xmlns:a16="http://schemas.microsoft.com/office/drawing/2014/main" id="{B6B40812-8F42-4E37-8131-3282EC668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EE540A97-298A-474F-BE28-35A339122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89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6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1120271"/>
            <a:ext cx="8694418" cy="573772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law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endParaRPr lang="ru-RU" sz="20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364C4E8B-14B7-4DEE-B800-9A06E35D37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4256" y="907697"/>
          <a:ext cx="4572000" cy="1009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498" name="Equation" r:id="rId4" imgW="2082800" imgH="469900" progId="Equation.DSMT4">
                  <p:embed/>
                </p:oleObj>
              </mc:Choice>
              <mc:Fallback>
                <p:oleObj name="Equation" r:id="rId4" imgW="2082800" imgH="469900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364C4E8B-14B7-4DEE-B800-9A06E35D37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56" y="907697"/>
                        <a:ext cx="4572000" cy="1009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5EEC5448-7810-4068-9C66-357721A80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3300" y="1772816"/>
          <a:ext cx="4643438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499" name="Equation" r:id="rId6" imgW="1917360" imgH="482400" progId="Equation.DSMT4">
                  <p:embed/>
                </p:oleObj>
              </mc:Choice>
              <mc:Fallback>
                <p:oleObj name="Equation" r:id="rId6" imgW="1917360" imgH="48240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5EEC5448-7810-4068-9C66-357721A80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1772816"/>
                        <a:ext cx="4643438" cy="1049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>
            <a:extLst>
              <a:ext uri="{FF2B5EF4-FFF2-40B4-BE49-F238E27FC236}">
                <a16:creationId xmlns:a16="http://schemas.microsoft.com/office/drawing/2014/main" id="{B6B40812-8F42-4E37-8131-3282EC668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EE540A97-298A-474F-BE28-35A339122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4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58102" y="-30162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What do we know</a:t>
            </a:r>
            <a:r>
              <a:rPr lang="ru-RU" sz="3600" b="1" dirty="0"/>
              <a:t>?</a:t>
            </a:r>
          </a:p>
        </p:txBody>
      </p:sp>
      <p:sp>
        <p:nvSpPr>
          <p:cNvPr id="2457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/>
              <a:t>Гравиметрический мониторинг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70070" y="762001"/>
            <a:ext cx="8603860" cy="5959471"/>
          </a:xfrm>
        </p:spPr>
        <p:txBody>
          <a:bodyPr>
            <a:noAutofit/>
          </a:bodyPr>
          <a:lstStyle/>
          <a:p>
            <a:endParaRPr lang="ru-RU" sz="1400" b="1" dirty="0">
              <a:solidFill>
                <a:srgbClr val="7030A0"/>
              </a:solidFill>
            </a:endParaRPr>
          </a:p>
          <a:p>
            <a:pPr algn="just"/>
            <a:r>
              <a:rPr lang="en-US" sz="2800" dirty="0"/>
              <a:t>Partial differential </a:t>
            </a:r>
            <a:r>
              <a:rPr lang="en-US" sz="2800"/>
              <a:t>equation is </a:t>
            </a:r>
            <a:r>
              <a:rPr lang="en-US" sz="2800" dirty="0"/>
              <a:t>an extension of the ordinary differential equation to the case where unknown function depends from many variables </a:t>
            </a:r>
          </a:p>
          <a:p>
            <a:pPr algn="just"/>
            <a:endParaRPr lang="en-US" sz="1600" dirty="0"/>
          </a:p>
          <a:p>
            <a:pPr marL="0" indent="0" algn="just">
              <a:buNone/>
            </a:pPr>
            <a:endParaRPr lang="en-US" sz="1200" dirty="0"/>
          </a:p>
          <a:p>
            <a:pPr algn="just"/>
            <a:endParaRPr lang="en-US" sz="12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dirty="0"/>
              <a:t>                                       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4157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6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1120271"/>
            <a:ext cx="8694418" cy="573772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law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endParaRPr lang="ru-RU" sz="20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364C4E8B-14B7-4DEE-B800-9A06E35D37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4256" y="907697"/>
          <a:ext cx="4572000" cy="1009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42" name="Equation" r:id="rId4" imgW="2082800" imgH="469900" progId="Equation.DSMT4">
                  <p:embed/>
                </p:oleObj>
              </mc:Choice>
              <mc:Fallback>
                <p:oleObj name="Equation" r:id="rId4" imgW="2082800" imgH="469900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364C4E8B-14B7-4DEE-B800-9A06E35D37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56" y="907697"/>
                        <a:ext cx="4572000" cy="1009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5EEC5448-7810-4068-9C66-357721A80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3300" y="1772816"/>
          <a:ext cx="4643438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43" name="Equation" r:id="rId6" imgW="1917360" imgH="482400" progId="Equation.DSMT4">
                  <p:embed/>
                </p:oleObj>
              </mc:Choice>
              <mc:Fallback>
                <p:oleObj name="Equation" r:id="rId6" imgW="1917360" imgH="48240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5EEC5448-7810-4068-9C66-357721A80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1772816"/>
                        <a:ext cx="4643438" cy="1049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>
            <a:extLst>
              <a:ext uri="{FF2B5EF4-FFF2-40B4-BE49-F238E27FC236}">
                <a16:creationId xmlns:a16="http://schemas.microsoft.com/office/drawing/2014/main" id="{B6B40812-8F42-4E37-8131-3282EC668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01B91868-4FF4-4870-B0FA-9AE2C4491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150" y="3284538"/>
          <a:ext cx="8135938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44" name="Equation" r:id="rId8" imgW="3492360" imgH="482400" progId="Equation.DSMT4">
                  <p:embed/>
                </p:oleObj>
              </mc:Choice>
              <mc:Fallback>
                <p:oleObj name="Equation" r:id="rId8" imgW="3492360" imgH="48240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01B91868-4FF4-4870-B0FA-9AE2C4491F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284538"/>
                        <a:ext cx="8135938" cy="1027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1">
            <a:extLst>
              <a:ext uri="{FF2B5EF4-FFF2-40B4-BE49-F238E27FC236}">
                <a16:creationId xmlns:a16="http://schemas.microsoft.com/office/drawing/2014/main" id="{EE540A97-298A-474F-BE28-35A339122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60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6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1120271"/>
            <a:ext cx="8694418" cy="573772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law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endParaRPr lang="ru-RU" sz="20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theorem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364C4E8B-14B7-4DEE-B800-9A06E35D3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59048"/>
              </p:ext>
            </p:extLst>
          </p:nvPr>
        </p:nvGraphicFramePr>
        <p:xfrm>
          <a:off x="2304256" y="907697"/>
          <a:ext cx="4572000" cy="1009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2" name="Equation" r:id="rId4" imgW="2082800" imgH="469900" progId="Equation.DSMT4">
                  <p:embed/>
                </p:oleObj>
              </mc:Choice>
              <mc:Fallback>
                <p:oleObj name="Equation" r:id="rId4" imgW="2082800" imgH="4699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402C75D1-C184-4065-B0B3-9AF22CF0D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56" y="907697"/>
                        <a:ext cx="4572000" cy="1009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5EEC5448-7810-4068-9C66-357721A808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77528"/>
              </p:ext>
            </p:extLst>
          </p:nvPr>
        </p:nvGraphicFramePr>
        <p:xfrm>
          <a:off x="2273300" y="1772816"/>
          <a:ext cx="4643438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3" name="Equation" r:id="rId6" imgW="1917360" imgH="482400" progId="Equation.DSMT4">
                  <p:embed/>
                </p:oleObj>
              </mc:Choice>
              <mc:Fallback>
                <p:oleObj name="Equation" r:id="rId6" imgW="1917360" imgH="482400" progId="Equation.DSMT4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F8630700-D2F5-4CF5-81D8-0E0CD6F1DB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1772816"/>
                        <a:ext cx="4643438" cy="1049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>
            <a:extLst>
              <a:ext uri="{FF2B5EF4-FFF2-40B4-BE49-F238E27FC236}">
                <a16:creationId xmlns:a16="http://schemas.microsoft.com/office/drawing/2014/main" id="{B6B40812-8F42-4E37-8131-3282EC668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01B91868-4FF4-4870-B0FA-9AE2C4491F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82889"/>
              </p:ext>
            </p:extLst>
          </p:nvPr>
        </p:nvGraphicFramePr>
        <p:xfrm>
          <a:off x="438150" y="3284538"/>
          <a:ext cx="8135938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4" name="Equation" r:id="rId8" imgW="3492360" imgH="482400" progId="Equation.DSMT4">
                  <p:embed/>
                </p:oleObj>
              </mc:Choice>
              <mc:Fallback>
                <p:oleObj name="Equation" r:id="rId8" imgW="349236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284538"/>
                        <a:ext cx="8135938" cy="1027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1">
            <a:extLst>
              <a:ext uri="{FF2B5EF4-FFF2-40B4-BE49-F238E27FC236}">
                <a16:creationId xmlns:a16="http://schemas.microsoft.com/office/drawing/2014/main" id="{EE540A97-298A-474F-BE28-35A339122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F4F1AD99-357D-4C0F-9D5B-C10A5C12E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212336"/>
              </p:ext>
            </p:extLst>
          </p:nvPr>
        </p:nvGraphicFramePr>
        <p:xfrm>
          <a:off x="2169511" y="4346550"/>
          <a:ext cx="5354817" cy="246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5" name="Picture" r:id="rId10" imgW="3345990" imgH="1554098" progId="Word.Picture.8">
                  <p:embed/>
                </p:oleObj>
              </mc:Choice>
              <mc:Fallback>
                <p:oleObj name="Picture" r:id="rId10" imgW="3345990" imgH="1554098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9511" y="4346550"/>
                        <a:ext cx="5354817" cy="24668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6412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7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</a:t>
            </a:r>
            <a:r>
              <a:rPr lang="en-US" sz="2000" dirty="0">
                <a:effectLst/>
                <a:latin typeface="Mt Cyr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],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sz="2000" dirty="0">
                <a:effectLst/>
                <a:latin typeface="Mt Cyr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79542D43-AC6C-481D-A577-B223BA9FD2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" y="908720"/>
          <a:ext cx="90725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29" name="Equation" r:id="rId4" imgW="4838400" imgH="431640" progId="Equation.DSMT4">
                  <p:embed/>
                </p:oleObj>
              </mc:Choice>
              <mc:Fallback>
                <p:oleObj name="Equation" r:id="rId4" imgW="4838400" imgH="431640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79542D43-AC6C-481D-A577-B223BA9FD2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908720"/>
                        <a:ext cx="9072563" cy="777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03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7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</a:t>
            </a:r>
            <a:r>
              <a:rPr lang="en-US" sz="2000" dirty="0">
                <a:effectLst/>
                <a:latin typeface="Mt Cyr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],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sz="2000" dirty="0">
                <a:effectLst/>
                <a:latin typeface="Mt Cyr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].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Heat equation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79542D43-AC6C-481D-A577-B223BA9FD2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" y="908720"/>
          <a:ext cx="90725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73" name="Equation" r:id="rId4" imgW="4838400" imgH="431640" progId="Equation.DSMT4">
                  <p:embed/>
                </p:oleObj>
              </mc:Choice>
              <mc:Fallback>
                <p:oleObj name="Equation" r:id="rId4" imgW="4838400" imgH="431640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79542D43-AC6C-481D-A577-B223BA9FD2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908720"/>
                        <a:ext cx="9072563" cy="777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19FF56DA-6429-4147-BF6B-EADD1C32DF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0525" y="2349500"/>
          <a:ext cx="29464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74" name="Equation" r:id="rId6" imgW="1193760" imgH="431640" progId="Equation.DSMT4">
                  <p:embed/>
                </p:oleObj>
              </mc:Choice>
              <mc:Fallback>
                <p:oleObj name="Equation" r:id="rId6" imgW="1193760" imgH="43164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19FF56DA-6429-4147-BF6B-EADD1C32DF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2349500"/>
                        <a:ext cx="2946400" cy="969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67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7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</a:t>
            </a:r>
            <a:r>
              <a:rPr lang="en-US" sz="2000" dirty="0">
                <a:effectLst/>
                <a:latin typeface="Mt Cyr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],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sz="2000" dirty="0">
                <a:effectLst/>
                <a:latin typeface="Mt Cyr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].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Heat equation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the homogeneous body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="1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b="1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 a</a:t>
            </a:r>
            <a:r>
              <a:rPr lang="ru-RU" sz="2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="1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xx</a:t>
            </a: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-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thermal diffusivity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79542D43-AC6C-481D-A577-B223BA9FD2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" y="908720"/>
          <a:ext cx="90725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14" name="Equation" r:id="rId4" imgW="4838400" imgH="431640" progId="Equation.DSMT4">
                  <p:embed/>
                </p:oleObj>
              </mc:Choice>
              <mc:Fallback>
                <p:oleObj name="Equation" r:id="rId4" imgW="4838400" imgH="431640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79542D43-AC6C-481D-A577-B223BA9FD2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908720"/>
                        <a:ext cx="9072563" cy="777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19FF56DA-6429-4147-BF6B-EADD1C32DF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0525" y="2349500"/>
          <a:ext cx="29464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15" name="Equation" r:id="rId6" imgW="1193760" imgH="431640" progId="Equation.DSMT4">
                  <p:embed/>
                </p:oleObj>
              </mc:Choice>
              <mc:Fallback>
                <p:oleObj name="Equation" r:id="rId6" imgW="1193760" imgH="43164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19FF56DA-6429-4147-BF6B-EADD1C32DF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2349500"/>
                        <a:ext cx="2946400" cy="969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86254A23-66F6-482C-9C9D-77F42C9CC5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3980" y="4293096"/>
          <a:ext cx="1151756" cy="508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16" name="Equation" r:id="rId8" imgW="723586" imgH="253890" progId="Equation.DSMT4">
                  <p:embed/>
                </p:oleObj>
              </mc:Choice>
              <mc:Fallback>
                <p:oleObj name="Equation" r:id="rId8" imgW="723586" imgH="253890" progId="Equation.DSMT4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86254A23-66F6-482C-9C9D-77F42C9CC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980" y="4293096"/>
                        <a:ext cx="1151756" cy="508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201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a typeface="Times New Roman" panose="02020603050405020304" pitchFamily="18" charset="0"/>
              </a:rPr>
              <a:t>8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Extensions</a:t>
            </a:r>
            <a:endParaRPr 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Heat transfer under the heat source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163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a typeface="Times New Roman" panose="02020603050405020304" pitchFamily="18" charset="0"/>
              </a:rPr>
              <a:t>8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Extensions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Heat transfer under the heat source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Two-dimensional case 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68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a typeface="Times New Roman" panose="02020603050405020304" pitchFamily="18" charset="0"/>
              </a:rPr>
              <a:t>8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Extensions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Heat transfer under the heat source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Two-dimensional case 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Three-dimensional case 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zz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44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Heat equation</a:t>
            </a:r>
            <a:r>
              <a:rPr lang="ru-RU" sz="3600" b="1" dirty="0"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a typeface="Times New Roman" panose="02020603050405020304" pitchFamily="18" charset="0"/>
              </a:rPr>
              <a:t>8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Extensions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Heat transfer under the heat source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Two-dimensional case 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Three-dimensional case 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zz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Determine the Laplace operator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 </a:t>
            </a:r>
            <a:b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as the sum of second partial derivatives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ru-RU" sz="2800" b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525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/>
              <a:t>Heat Molecular Dictionary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980728"/>
            <a:ext cx="8694418" cy="5737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26876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83DA6BF-EE79-4EA8-8FD8-484E016B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771AFF1-6F06-4F6F-9191-FA5C8676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424F1797-2CDB-4285-AE24-26AA99B52F5B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1207614"/>
          <a:ext cx="8694417" cy="459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4900">
                  <a:extLst>
                    <a:ext uri="{9D8B030D-6E8A-4147-A177-3AD203B41FA5}">
                      <a16:colId xmlns:a16="http://schemas.microsoft.com/office/drawing/2014/main" val="4281754246"/>
                    </a:ext>
                  </a:extLst>
                </a:gridCol>
                <a:gridCol w="2899342">
                  <a:extLst>
                    <a:ext uri="{9D8B030D-6E8A-4147-A177-3AD203B41FA5}">
                      <a16:colId xmlns:a16="http://schemas.microsoft.com/office/drawing/2014/main" val="1722298350"/>
                    </a:ext>
                  </a:extLst>
                </a:gridCol>
                <a:gridCol w="3070175">
                  <a:extLst>
                    <a:ext uri="{9D8B030D-6E8A-4147-A177-3AD203B41FA5}">
                      <a16:colId xmlns:a16="http://schemas.microsoft.com/office/drawing/2014/main" val="2741245263"/>
                    </a:ext>
                  </a:extLst>
                </a:gridCol>
              </a:tblGrid>
              <a:tr h="545303"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physics direction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thermal physics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olecular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physics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0302303"/>
                  </a:ext>
                </a:extLst>
              </a:tr>
              <a:tr h="545303"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phenomenon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thermal conductivity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diffusion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9924059"/>
                  </a:ext>
                </a:extLst>
              </a:tr>
              <a:tr h="545303"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characteristic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1796054"/>
                  </a:ext>
                </a:extLst>
              </a:tr>
              <a:tr h="780529"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 characteristic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 quantity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substance quantity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3221848"/>
                  </a:ext>
                </a:extLst>
              </a:tr>
              <a:tr h="545303"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flux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 flux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diffusion flux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2325047"/>
                  </a:ext>
                </a:extLst>
              </a:tr>
              <a:tr h="545303"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law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Fick’s law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1309642"/>
                  </a:ext>
                </a:extLst>
              </a:tr>
              <a:tr h="545303"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transfer coefficient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thermal conductivity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diffusion coefficient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886140"/>
                  </a:ext>
                </a:extLst>
              </a:tr>
              <a:tr h="545303"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equation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 equation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diffusion equation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833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01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BFCC03-96C7-40C1-B142-F08D3A016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23528" y="211014"/>
            <a:ext cx="8568952" cy="697706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Partial differential equations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223180"/>
            <a:ext cx="9144000" cy="542380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en-US" sz="100" dirty="0"/>
          </a:p>
          <a:p>
            <a:pPr marL="0" indent="0" algn="ctr">
              <a:spcBef>
                <a:spcPts val="600"/>
              </a:spcBef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5400" b="1" dirty="0">
                <a:solidFill>
                  <a:srgbClr val="FF0000"/>
                </a:solidFill>
              </a:rPr>
              <a:t>Part I. INTRODUCTION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400" b="1" dirty="0">
                <a:solidFill>
                  <a:srgbClr val="FF0000"/>
                </a:solidFill>
              </a:rPr>
              <a:t>Lecture 2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P</a:t>
            </a:r>
            <a:r>
              <a:rPr lang="en-US" sz="5400" b="1" dirty="0">
                <a:solidFill>
                  <a:srgbClr val="FF0000"/>
                </a:solidFill>
              </a:rPr>
              <a:t>artial differential equations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as mathematical models</a:t>
            </a:r>
          </a:p>
        </p:txBody>
      </p:sp>
    </p:spTree>
    <p:extLst>
      <p:ext uri="{BB962C8B-B14F-4D97-AF65-F5344CB8AC3E}">
        <p14:creationId xmlns:p14="http://schemas.microsoft.com/office/powerpoint/2010/main" val="16026233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Physics Economics Dictionary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7195"/>
            <a:ext cx="9144000" cy="527015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75B45F9-83DB-48FF-A0DE-EF8E1575FD0C}"/>
              </a:ext>
            </a:extLst>
          </p:cNvPr>
          <p:cNvGraphicFramePr>
            <a:graphicFrameLocks noGrp="1"/>
          </p:cNvGraphicFramePr>
          <p:nvPr/>
        </p:nvGraphicFramePr>
        <p:xfrm>
          <a:off x="107504" y="1062245"/>
          <a:ext cx="8873930" cy="4959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8253">
                  <a:extLst>
                    <a:ext uri="{9D8B030D-6E8A-4147-A177-3AD203B41FA5}">
                      <a16:colId xmlns:a16="http://schemas.microsoft.com/office/drawing/2014/main" val="3825421026"/>
                    </a:ext>
                  </a:extLst>
                </a:gridCol>
                <a:gridCol w="2218253">
                  <a:extLst>
                    <a:ext uri="{9D8B030D-6E8A-4147-A177-3AD203B41FA5}">
                      <a16:colId xmlns:a16="http://schemas.microsoft.com/office/drawing/2014/main" val="4102119733"/>
                    </a:ext>
                  </a:extLst>
                </a:gridCol>
                <a:gridCol w="2064346">
                  <a:extLst>
                    <a:ext uri="{9D8B030D-6E8A-4147-A177-3AD203B41FA5}">
                      <a16:colId xmlns:a16="http://schemas.microsoft.com/office/drawing/2014/main" val="2195141678"/>
                    </a:ext>
                  </a:extLst>
                </a:gridCol>
                <a:gridCol w="2373078">
                  <a:extLst>
                    <a:ext uri="{9D8B030D-6E8A-4147-A177-3AD203B41FA5}">
                      <a16:colId xmlns:a16="http://schemas.microsoft.com/office/drawing/2014/main" val="3648871667"/>
                    </a:ext>
                  </a:extLst>
                </a:gridCol>
              </a:tblGrid>
              <a:tr h="460747"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 transfer 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diffusion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goods transfer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0549251"/>
                  </a:ext>
                </a:extLst>
              </a:tr>
              <a:tr h="460747"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 quantity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goods quantity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462286"/>
                  </a:ext>
                </a:extLst>
              </a:tr>
              <a:tr h="460747"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function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goods density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561727"/>
                  </a:ext>
                </a:extLst>
              </a:tr>
              <a:tr h="460747"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 flux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 flux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diffusion flux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goods flux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7041025"/>
                  </a:ext>
                </a:extLst>
              </a:tr>
              <a:tr h="460747"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equilibrium law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Fick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5964349"/>
                  </a:ext>
                </a:extLst>
              </a:tr>
              <a:tr h="460747"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equilibrium coefficient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thermal conductivity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diffusion coefficient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goods transfer coefficient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3636359"/>
                  </a:ext>
                </a:extLst>
              </a:tr>
              <a:tr h="921495"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 of measure conservation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 of heat conservation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 of mass conservation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 of goods conservation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5940338"/>
                  </a:ext>
                </a:extLst>
              </a:tr>
              <a:tr h="460747"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transfer equation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 equation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diffusion equation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spcAft>
                          <a:spcPts val="0"/>
                        </a:spcAft>
                        <a:tabLst>
                          <a:tab pos="1350645" algn="l"/>
                          <a:tab pos="342074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goods transfer equation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030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1757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Vibration of string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Transverse vibrations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a sufficiently long thin flexible string are considered</a:t>
            </a:r>
            <a:r>
              <a:rPr lang="ru-RU" sz="2400" b="1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798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Vibration of string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Transverse vibrations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a sufficiently long thin flexible string are considered</a:t>
            </a:r>
            <a:r>
              <a:rPr lang="ru-RU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State function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219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Vibration of string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Transverse vibrations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a sufficiently long thin flexible string are considered</a:t>
            </a:r>
            <a:r>
              <a:rPr lang="ru-RU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State function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Momentum of a body of mass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moving with a velocity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???</a:t>
            </a: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036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Vibration of string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Transverse vibrations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a sufficiently long thin flexible string are considered</a:t>
            </a:r>
            <a:r>
              <a:rPr lang="ru-RU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State function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Momentum of a body of mass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moving with a velocity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=mv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028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98BE62-9B5E-4589-A2B8-9BD0FAE60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Vibration of string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Transverse vibrations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a sufficiently long thin flexible string are considered</a:t>
            </a:r>
            <a:r>
              <a:rPr lang="ru-RU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State function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Momentum of a body of mass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moving with a velocity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=mv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Mass of a homogeneous string of length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b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determined by the formula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94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98BE62-9B5E-4589-A2B8-9BD0FAE60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Vibration of string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Transverse vibrations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a sufficiently long thin flexible string are considered</a:t>
            </a:r>
            <a:r>
              <a:rPr lang="ru-RU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State function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Momentum of a body of mass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moving with a velocity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=mv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Mass of a homogeneous string of length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b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determined by the formula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Momentum of a body of length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moving at a velocity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2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equal to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2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129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Vibration of string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Transverse vibrations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a sufficiently long thin flexible string are considered</a:t>
            </a:r>
            <a:r>
              <a:rPr lang="ru-RU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State function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Momentum of a body of mass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moving with a velocity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???</a:t>
            </a: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Mass of a homogeneous string of length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b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determined by the formula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Momentum of a body of length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moving at a velocity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2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equal to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2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buNone/>
              <a:tabLst>
                <a:tab pos="1350645" algn="l"/>
                <a:tab pos="342074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disadvantage of this formula?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444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98BE62-9B5E-4589-A2B8-9BD0FAE60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Vibration of string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Transverse vibrations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a sufficiently long thin flexible string are considered</a:t>
            </a:r>
            <a:r>
              <a:rPr lang="ru-RU" sz="24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State function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Momentum of a body of mass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moving with a velocity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=mv</a:t>
            </a:r>
            <a:endParaRPr lang="en-US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Mass of a homogeneous string of length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b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determined by the formula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Momentum of a body of length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moving at a velocity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2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equal to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2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buNone/>
              <a:tabLst>
                <a:tab pos="1350645" algn="l"/>
                <a:tab pos="3420745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disadvantage of this formula?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should the last formula be adjusted?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214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/>
              <a:t>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692696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of the string interval [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7BD6438-CBB9-490C-8E35-E709FBAC2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9EAC635-A666-4FFD-834E-291B58DEFF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7100" y="1196752"/>
          <a:ext cx="24384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3" name="Equation" r:id="rId4" imgW="901440" imgH="469800" progId="Equation.DSMT4">
                  <p:embed/>
                </p:oleObj>
              </mc:Choice>
              <mc:Fallback>
                <p:oleObj name="Equation" r:id="rId4" imgW="901440" imgH="46980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29EAC635-A666-4FFD-834E-291B58DEFF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196752"/>
                        <a:ext cx="2438400" cy="1260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FD93FBB7-3AFC-469B-8CF3-404F1457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29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58102" y="-30162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Content of lecture</a:t>
            </a:r>
            <a:endParaRPr lang="ru-RU" sz="3600" b="1" dirty="0"/>
          </a:p>
        </p:txBody>
      </p:sp>
      <p:sp>
        <p:nvSpPr>
          <p:cNvPr id="2457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/>
              <a:t>Гравиметрический мониторинг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35937" y="1628800"/>
            <a:ext cx="8873930" cy="533399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Heat equation and its interpretations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0761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/>
              <a:t>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692696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of the string interval [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the momentum of the interval for the time from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</a:p>
          <a:p>
            <a:pPr marL="0" indent="0" algn="ctr">
              <a:buNone/>
            </a:pPr>
            <a:endParaRPr lang="ru-RU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7BD6438-CBB9-490C-8E35-E709FBAC2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9EAC635-A666-4FFD-834E-291B58DEFF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7100" y="1196752"/>
          <a:ext cx="24384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08" name="Equation" r:id="rId4" imgW="901440" imgH="469800" progId="Equation.DSMT4">
                  <p:embed/>
                </p:oleObj>
              </mc:Choice>
              <mc:Fallback>
                <p:oleObj name="Equation" r:id="rId4" imgW="901440" imgH="46980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29EAC635-A666-4FFD-834E-291B58DEFF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196752"/>
                        <a:ext cx="2438400" cy="1260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FD93FBB7-3AFC-469B-8CF3-404F1457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187AFD0-BF1D-46FC-B4C4-18FEAD5C99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712" y="2852936"/>
          <a:ext cx="55276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09" name="Equation" r:id="rId6" imgW="2412720" imgH="469800" progId="Equation.DSMT4">
                  <p:embed/>
                </p:oleObj>
              </mc:Choice>
              <mc:Fallback>
                <p:oleObj name="Equation" r:id="rId6" imgW="2412720" imgH="46980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7187AFD0-BF1D-46FC-B4C4-18FEAD5C99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852936"/>
                        <a:ext cx="5527675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332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/>
              <a:t>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692696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of the string interval [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the momentum of the interval for the time from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</a:p>
          <a:p>
            <a:pPr marL="0" indent="0" algn="ctr">
              <a:buNone/>
            </a:pP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momentum change?</a:t>
            </a: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7BD6438-CBB9-490C-8E35-E709FBAC2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9EAC635-A666-4FFD-834E-291B58DEFF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7100" y="1196752"/>
          <a:ext cx="24384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32" name="Equation" r:id="rId4" imgW="901440" imgH="469800" progId="Equation.DSMT4">
                  <p:embed/>
                </p:oleObj>
              </mc:Choice>
              <mc:Fallback>
                <p:oleObj name="Equation" r:id="rId4" imgW="901440" imgH="46980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29EAC635-A666-4FFD-834E-291B58DEFF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196752"/>
                        <a:ext cx="2438400" cy="1260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FD93FBB7-3AFC-469B-8CF3-404F1457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187AFD0-BF1D-46FC-B4C4-18FEAD5C99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712" y="2852936"/>
          <a:ext cx="55276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33" name="Equation" r:id="rId6" imgW="2412720" imgH="469800" progId="Equation.DSMT4">
                  <p:embed/>
                </p:oleObj>
              </mc:Choice>
              <mc:Fallback>
                <p:oleObj name="Equation" r:id="rId6" imgW="2412720" imgH="46980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7187AFD0-BF1D-46FC-B4C4-18FEAD5C99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852936"/>
                        <a:ext cx="5527675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0312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/>
              <a:t>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692696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of the string interval [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the momentum of the interval for the time from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</a:p>
          <a:p>
            <a:pPr marL="0" indent="0" algn="ctr">
              <a:buNone/>
            </a:pP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momentum change?</a:t>
            </a: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constant force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acts on the body, then in time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imparts a momentum 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??? 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7BD6438-CBB9-490C-8E35-E709FBAC2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9EAC635-A666-4FFD-834E-291B58DEFF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7100" y="1196752"/>
          <a:ext cx="24384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56" name="Equation" r:id="rId4" imgW="901440" imgH="469800" progId="Equation.DSMT4">
                  <p:embed/>
                </p:oleObj>
              </mc:Choice>
              <mc:Fallback>
                <p:oleObj name="Equation" r:id="rId4" imgW="901440" imgH="46980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29EAC635-A666-4FFD-834E-291B58DEFF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196752"/>
                        <a:ext cx="2438400" cy="1260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FD93FBB7-3AFC-469B-8CF3-404F1457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187AFD0-BF1D-46FC-B4C4-18FEAD5C99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712" y="2852936"/>
          <a:ext cx="55276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57" name="Equation" r:id="rId6" imgW="2412720" imgH="469800" progId="Equation.DSMT4">
                  <p:embed/>
                </p:oleObj>
              </mc:Choice>
              <mc:Fallback>
                <p:oleObj name="Equation" r:id="rId6" imgW="2412720" imgH="46980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7187AFD0-BF1D-46FC-B4C4-18FEAD5C99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852936"/>
                        <a:ext cx="5527675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882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/>
              <a:t>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692696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of the string interval [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the momentum of the interval for the time from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</a:p>
          <a:p>
            <a:pPr marL="0" indent="0" algn="ctr">
              <a:buNone/>
            </a:pP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momentum change?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constant force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acts on the body, then in time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imparts a momentum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7BD6438-CBB9-490C-8E35-E709FBAC2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9EAC635-A666-4FFD-834E-291B58DEFF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7100" y="1196752"/>
          <a:ext cx="24384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680" name="Equation" r:id="rId4" imgW="901440" imgH="469800" progId="Equation.DSMT4">
                  <p:embed/>
                </p:oleObj>
              </mc:Choice>
              <mc:Fallback>
                <p:oleObj name="Equation" r:id="rId4" imgW="901440" imgH="46980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29EAC635-A666-4FFD-834E-291B58DEFF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196752"/>
                        <a:ext cx="2438400" cy="1260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FD93FBB7-3AFC-469B-8CF3-404F1457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187AFD0-BF1D-46FC-B4C4-18FEAD5C99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712" y="2852936"/>
          <a:ext cx="55276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681" name="Equation" r:id="rId6" imgW="2412720" imgH="469800" progId="Equation.DSMT4">
                  <p:embed/>
                </p:oleObj>
              </mc:Choice>
              <mc:Fallback>
                <p:oleObj name="Equation" r:id="rId6" imgW="2412720" imgH="46980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7187AFD0-BF1D-46FC-B4C4-18FEAD5C99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852936"/>
                        <a:ext cx="5527675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9020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/>
              <a:t>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692696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of the string interval [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the momentum of the interval for the time from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</a:p>
          <a:p>
            <a:pPr marL="0" indent="0" algn="ctr">
              <a:buNone/>
            </a:pP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momentum change?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constant force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acts on the body, then in time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imparts an momentum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disadvantage of this formula?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7BD6438-CBB9-490C-8E35-E709FBAC2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9EAC635-A666-4FFD-834E-291B58DEFF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7100" y="1196752"/>
          <a:ext cx="24384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04" name="Equation" r:id="rId4" imgW="901440" imgH="469800" progId="Equation.DSMT4">
                  <p:embed/>
                </p:oleObj>
              </mc:Choice>
              <mc:Fallback>
                <p:oleObj name="Equation" r:id="rId4" imgW="901440" imgH="46980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29EAC635-A666-4FFD-834E-291B58DEFF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196752"/>
                        <a:ext cx="2438400" cy="1260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FD93FBB7-3AFC-469B-8CF3-404F1457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187AFD0-BF1D-46FC-B4C4-18FEAD5C99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712" y="2852936"/>
          <a:ext cx="55276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05" name="Equation" r:id="rId6" imgW="2412720" imgH="469800" progId="Equation.DSMT4">
                  <p:embed/>
                </p:oleObj>
              </mc:Choice>
              <mc:Fallback>
                <p:oleObj name="Equation" r:id="rId6" imgW="2412720" imgH="46980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7187AFD0-BF1D-46FC-B4C4-18FEAD5C99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852936"/>
                        <a:ext cx="5527675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7039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/>
              <a:t>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692696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of the string interval [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the momentum of the interval for the time from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</a:p>
          <a:p>
            <a:pPr marL="0" indent="0" algn="ctr">
              <a:buNone/>
            </a:pP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momentum change?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constant force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acts on the body, then in time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imparts an momentum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??? 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disadvantage of this formula?</a:t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should the last formula be changed?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7BD6438-CBB9-490C-8E35-E709FBAC2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9EAC635-A666-4FFD-834E-291B58DEFF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7100" y="1196752"/>
          <a:ext cx="24384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28" name="Equation" r:id="rId4" imgW="901440" imgH="469800" progId="Equation.DSMT4">
                  <p:embed/>
                </p:oleObj>
              </mc:Choice>
              <mc:Fallback>
                <p:oleObj name="Equation" r:id="rId4" imgW="901440" imgH="46980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29EAC635-A666-4FFD-834E-291B58DEFF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196752"/>
                        <a:ext cx="2438400" cy="1260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FD93FBB7-3AFC-469B-8CF3-404F1457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187AFD0-BF1D-46FC-B4C4-18FEAD5C99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712" y="2852936"/>
          <a:ext cx="55276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29" name="Equation" r:id="rId6" imgW="2412720" imgH="469800" progId="Equation.DSMT4">
                  <p:embed/>
                </p:oleObj>
              </mc:Choice>
              <mc:Fallback>
                <p:oleObj name="Equation" r:id="rId6" imgW="2412720" imgH="46980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7187AFD0-BF1D-46FC-B4C4-18FEAD5C99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852936"/>
                        <a:ext cx="5527675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5927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/>
              <a:t>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692696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of the string interval [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the momentum of the interval for the time from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</a:p>
          <a:p>
            <a:pPr marL="0" indent="0" algn="ctr">
              <a:buNone/>
            </a:pP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momentum change?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constant force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acts on the body, then in time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imparts an impulse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??? 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disadvantage of this formula?</a:t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should the last formula be changed?</a:t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momentum for the time from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7BD6438-CBB9-490C-8E35-E709FBAC2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9EAC635-A666-4FFD-834E-291B58DEFF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7100" y="1196752"/>
          <a:ext cx="24384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52" name="Equation" r:id="rId4" imgW="901440" imgH="469800" progId="Equation.DSMT4">
                  <p:embed/>
                </p:oleObj>
              </mc:Choice>
              <mc:Fallback>
                <p:oleObj name="Equation" r:id="rId4" imgW="901440" imgH="46980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29EAC635-A666-4FFD-834E-291B58DEFF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196752"/>
                        <a:ext cx="2438400" cy="1260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FD93FBB7-3AFC-469B-8CF3-404F1457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187AFD0-BF1D-46FC-B4C4-18FEAD5C99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712" y="2852936"/>
          <a:ext cx="55276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53" name="Equation" r:id="rId6" imgW="2412720" imgH="469800" progId="Equation.DSMT4">
                  <p:embed/>
                </p:oleObj>
              </mc:Choice>
              <mc:Fallback>
                <p:oleObj name="Equation" r:id="rId6" imgW="2412720" imgH="46980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7187AFD0-BF1D-46FC-B4C4-18FEAD5C99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852936"/>
                        <a:ext cx="5527675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10273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0896" y="181154"/>
            <a:ext cx="8229600" cy="771701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Vibration of string</a:t>
            </a:r>
            <a:r>
              <a:rPr lang="ru-RU" sz="4000" b="1" dirty="0"/>
              <a:t>. 3</a:t>
            </a:r>
            <a:br>
              <a:rPr lang="en-US" sz="40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977067"/>
            <a:ext cx="9156607" cy="5608813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the time from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get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0" y="-9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F44ABFC-41E4-480B-BB1E-06DD3531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1656E3E4-A59A-4FE4-A048-736E4E6C66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7588" y="1484784"/>
          <a:ext cx="18478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65" name="Equation" r:id="rId4" imgW="799920" imgH="469800" progId="Equation.DSMT4">
                  <p:embed/>
                </p:oleObj>
              </mc:Choice>
              <mc:Fallback>
                <p:oleObj name="Equation" r:id="rId4" imgW="799920" imgH="4698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1656E3E4-A59A-4FE4-A048-736E4E6C66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1484784"/>
                        <a:ext cx="1847850" cy="1096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2C8A3886-7CD3-42D1-8B77-C97EF012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762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0896" y="181154"/>
            <a:ext cx="8229600" cy="771701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Vibration of string</a:t>
            </a:r>
            <a:r>
              <a:rPr lang="ru-RU" sz="4000" b="1" dirty="0"/>
              <a:t>. 3</a:t>
            </a:r>
            <a:br>
              <a:rPr lang="en-US" sz="40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977067"/>
            <a:ext cx="9156607" cy="5608813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the time from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get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0" y="-9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F44ABFC-41E4-480B-BB1E-06DD3531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1656E3E4-A59A-4FE4-A048-736E4E6C66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7588" y="1484784"/>
          <a:ext cx="18478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800" name="Equation" r:id="rId4" imgW="799920" imgH="469800" progId="Equation.DSMT4">
                  <p:embed/>
                </p:oleObj>
              </mc:Choice>
              <mc:Fallback>
                <p:oleObj name="Equation" r:id="rId4" imgW="799920" imgH="4698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1656E3E4-A59A-4FE4-A048-736E4E6C66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1484784"/>
                        <a:ext cx="1847850" cy="1096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2C8A3886-7CD3-42D1-8B77-C97EF012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E55C8EBD-274B-487B-A8E8-B32425D83E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6640" y="2348880"/>
          <a:ext cx="3677568" cy="293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801" name="Picture" r:id="rId6" imgW="2167636" imgH="1736606" progId="Word.Picture.8">
                  <p:embed/>
                </p:oleObj>
              </mc:Choice>
              <mc:Fallback>
                <p:oleObj name="Picture" r:id="rId6" imgW="2167636" imgH="1736606" progId="Word.Picture.8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E55C8EBD-274B-487B-A8E8-B32425D83E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6640" y="2348880"/>
                        <a:ext cx="3677568" cy="2935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3980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0896" y="181154"/>
            <a:ext cx="8229600" cy="771701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Vibration of string</a:t>
            </a:r>
            <a:r>
              <a:rPr lang="ru-RU" sz="4000" b="1" dirty="0"/>
              <a:t>. 3</a:t>
            </a:r>
            <a:br>
              <a:rPr lang="en-US" sz="40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977067"/>
            <a:ext cx="9156607" cy="5608813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the time from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get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Force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the tension projection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0" y="-9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F44ABFC-41E4-480B-BB1E-06DD3531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1656E3E4-A59A-4FE4-A048-736E4E6C66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7588" y="1484784"/>
          <a:ext cx="18478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4" name="Equation" r:id="rId4" imgW="799920" imgH="469800" progId="Equation.DSMT4">
                  <p:embed/>
                </p:oleObj>
              </mc:Choice>
              <mc:Fallback>
                <p:oleObj name="Equation" r:id="rId4" imgW="799920" imgH="4698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1656E3E4-A59A-4FE4-A048-736E4E6C66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1484784"/>
                        <a:ext cx="1847850" cy="1096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2C8A3886-7CD3-42D1-8B77-C97EF012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E55C8EBD-274B-487B-A8E8-B32425D83E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6640" y="2348880"/>
          <a:ext cx="3677568" cy="293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5" name="Picture" r:id="rId6" imgW="2167636" imgH="1736606" progId="Word.Picture.8">
                  <p:embed/>
                </p:oleObj>
              </mc:Choice>
              <mc:Fallback>
                <p:oleObj name="Picture" r:id="rId6" imgW="2167636" imgH="1736606" progId="Word.Picture.8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E55C8EBD-274B-487B-A8E8-B32425D83E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6640" y="2348880"/>
                        <a:ext cx="3677568" cy="2935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41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58102" y="-30162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Content of lecture</a:t>
            </a:r>
            <a:endParaRPr lang="ru-RU" sz="3600" b="1" dirty="0"/>
          </a:p>
        </p:txBody>
      </p:sp>
      <p:sp>
        <p:nvSpPr>
          <p:cNvPr id="2457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/>
              <a:t>Гравиметрический мониторинг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35937" y="1628800"/>
            <a:ext cx="8873930" cy="533399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Heat equation and its interpretations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String vibrating equation</a:t>
            </a:r>
          </a:p>
          <a:p>
            <a:pPr marL="0" indent="0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7818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0896" y="181154"/>
            <a:ext cx="8229600" cy="771701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Vibration of string</a:t>
            </a:r>
            <a:r>
              <a:rPr lang="ru-RU" sz="4000" b="1" dirty="0"/>
              <a:t>. 3</a:t>
            </a:r>
            <a:br>
              <a:rPr lang="en-US" sz="40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977067"/>
            <a:ext cx="9156607" cy="5608813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the time from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get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Force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the tension projection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small oscillation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tg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0" y="-9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F44ABFC-41E4-480B-BB1E-06DD3531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1656E3E4-A59A-4FE4-A048-736E4E6C66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7588" y="1484784"/>
          <a:ext cx="18478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48" name="Equation" r:id="rId4" imgW="799920" imgH="469800" progId="Equation.DSMT4">
                  <p:embed/>
                </p:oleObj>
              </mc:Choice>
              <mc:Fallback>
                <p:oleObj name="Equation" r:id="rId4" imgW="799920" imgH="4698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1656E3E4-A59A-4FE4-A048-736E4E6C66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1484784"/>
                        <a:ext cx="1847850" cy="1096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2C8A3886-7CD3-42D1-8B77-C97EF012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E55C8EBD-274B-487B-A8E8-B32425D83E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6640" y="2348880"/>
          <a:ext cx="3677568" cy="293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49" name="Picture" r:id="rId6" imgW="2167636" imgH="1736606" progId="Word.Picture.8">
                  <p:embed/>
                </p:oleObj>
              </mc:Choice>
              <mc:Fallback>
                <p:oleObj name="Picture" r:id="rId6" imgW="2167636" imgH="1736606" progId="Word.Picture.8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E55C8EBD-274B-487B-A8E8-B32425D83E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6640" y="2348880"/>
                        <a:ext cx="3677568" cy="2935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6460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0896" y="181154"/>
            <a:ext cx="8229600" cy="771701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Vibration of string</a:t>
            </a:r>
            <a:r>
              <a:rPr lang="ru-RU" sz="4000" b="1" dirty="0"/>
              <a:t>. 3</a:t>
            </a:r>
            <a:br>
              <a:rPr lang="en-US" sz="40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977067"/>
            <a:ext cx="9156607" cy="5608813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the time from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get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Force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the tension projection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small oscillation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tg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 means of using tangent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0" y="-9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F44ABFC-41E4-480B-BB1E-06DD3531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1656E3E4-A59A-4FE4-A048-736E4E6C66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7588" y="1484784"/>
          <a:ext cx="18478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72" name="Equation" r:id="rId4" imgW="799920" imgH="469800" progId="Equation.DSMT4">
                  <p:embed/>
                </p:oleObj>
              </mc:Choice>
              <mc:Fallback>
                <p:oleObj name="Equation" r:id="rId4" imgW="799920" imgH="4698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1656E3E4-A59A-4FE4-A048-736E4E6C66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1484784"/>
                        <a:ext cx="1847850" cy="1096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2C8A3886-7CD3-42D1-8B77-C97EF012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E55C8EBD-274B-487B-A8E8-B32425D83E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6640" y="2348880"/>
          <a:ext cx="3677568" cy="293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73" name="Picture" r:id="rId6" imgW="2167636" imgH="1736606" progId="Word.Picture.8">
                  <p:embed/>
                </p:oleObj>
              </mc:Choice>
              <mc:Fallback>
                <p:oleObj name="Picture" r:id="rId6" imgW="2167636" imgH="1736606" progId="Word.Picture.8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E55C8EBD-274B-487B-A8E8-B32425D83E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6640" y="2348880"/>
                        <a:ext cx="3677568" cy="2935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106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>
                <a:ea typeface="Times New Roman" panose="02020603050405020304" pitchFamily="18" charset="0"/>
              </a:rPr>
              <a:t>. 4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07504" y="836712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Tension of a string interval </a:t>
            </a:r>
            <a:br>
              <a:rPr lang="en-US" sz="2400" b="1" dirty="0">
                <a:latin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</a:rPr>
              <a:t>is determined by the difference in forces acting at its ends</a:t>
            </a:r>
            <a:endParaRPr lang="en-US" sz="3000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49412C1-0058-4255-9C65-2B20140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82117DF-A745-42D7-A325-12FCD64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F53750F-E17A-4513-A682-BDBB98A003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3728" y="1732409"/>
          <a:ext cx="4932040" cy="285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85" name="Picture" r:id="rId4" imgW="2707746" imgH="1556709" progId="Word.Picture.8">
                  <p:embed/>
                </p:oleObj>
              </mc:Choice>
              <mc:Fallback>
                <p:oleObj name="Picture" r:id="rId4" imgW="2707746" imgH="1556709" progId="Word.Picture.8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BF53750F-E17A-4513-A682-BDBB98A003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732409"/>
                        <a:ext cx="4932040" cy="2850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>
            <a:extLst>
              <a:ext uri="{FF2B5EF4-FFF2-40B4-BE49-F238E27FC236}">
                <a16:creationId xmlns:a16="http://schemas.microsoft.com/office/drawing/2014/main" id="{7DAAC66F-3F3D-4A1B-ABB9-4E58AD23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702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>
                <a:ea typeface="Times New Roman" panose="02020603050405020304" pitchFamily="18" charset="0"/>
              </a:rPr>
              <a:t>. 4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07504" y="836712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</a:rPr>
              <a:t>Tension of a string interval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is determined by the difference in forces acting at its ends</a:t>
            </a:r>
            <a:endParaRPr lang="en-US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49412C1-0058-4255-9C65-2B20140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82117DF-A745-42D7-A325-12FCD64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F53750F-E17A-4513-A682-BDBB98A003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3728" y="1732409"/>
          <a:ext cx="4932040" cy="285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20" name="Picture" r:id="rId4" imgW="2707746" imgH="1556709" progId="Word.Picture.8">
                  <p:embed/>
                </p:oleObj>
              </mc:Choice>
              <mc:Fallback>
                <p:oleObj name="Picture" r:id="rId4" imgW="2707746" imgH="1556709" progId="Word.Picture.8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BF53750F-E17A-4513-A682-BDBB98A003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732409"/>
                        <a:ext cx="4932040" cy="2850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>
            <a:extLst>
              <a:ext uri="{FF2B5EF4-FFF2-40B4-BE49-F238E27FC236}">
                <a16:creationId xmlns:a16="http://schemas.microsoft.com/office/drawing/2014/main" id="{7DAAC66F-3F3D-4A1B-ABB9-4E58AD23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25F13BB2-CAF9-4033-AC69-62501F8149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3988" y="4510088"/>
          <a:ext cx="38084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21" name="Equation" r:id="rId6" imgW="1409400" imgH="279360" progId="Equation.DSMT4">
                  <p:embed/>
                </p:oleObj>
              </mc:Choice>
              <mc:Fallback>
                <p:oleObj name="Equation" r:id="rId6" imgW="1409400" imgH="27936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25F13BB2-CAF9-4033-AC69-62501F8149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4510088"/>
                        <a:ext cx="3808412" cy="790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7660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>
                <a:ea typeface="Times New Roman" panose="02020603050405020304" pitchFamily="18" charset="0"/>
              </a:rPr>
              <a:t>. 4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07504" y="836712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</a:rPr>
              <a:t>Tension of a string interval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is determined by the difference in forces acting at its ends</a:t>
            </a:r>
            <a:endParaRPr lang="en-US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49412C1-0058-4255-9C65-2B20140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82117DF-A745-42D7-A325-12FCD64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F53750F-E17A-4513-A682-BDBB98A003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3728" y="1732409"/>
          <a:ext cx="4932040" cy="285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55" name="Picture" r:id="rId4" imgW="2707746" imgH="1556709" progId="Word.Picture.8">
                  <p:embed/>
                </p:oleObj>
              </mc:Choice>
              <mc:Fallback>
                <p:oleObj name="Picture" r:id="rId4" imgW="2707746" imgH="1556709" progId="Word.Picture.8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BF53750F-E17A-4513-A682-BDBB98A003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732409"/>
                        <a:ext cx="4932040" cy="2850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>
            <a:extLst>
              <a:ext uri="{FF2B5EF4-FFF2-40B4-BE49-F238E27FC236}">
                <a16:creationId xmlns:a16="http://schemas.microsoft.com/office/drawing/2014/main" id="{7DAAC66F-3F3D-4A1B-ABB9-4E58AD23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25F13BB2-CAF9-4033-AC69-62501F8149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3988" y="4510088"/>
          <a:ext cx="38084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56" name="Equation" r:id="rId6" imgW="1409400" imgH="279360" progId="Equation.DSMT4">
                  <p:embed/>
                </p:oleObj>
              </mc:Choice>
              <mc:Fallback>
                <p:oleObj name="Equation" r:id="rId6" imgW="1409400" imgH="27936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25F13BB2-CAF9-4033-AC69-62501F8149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4510088"/>
                        <a:ext cx="3808412" cy="790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5F59E2BF-7401-47D1-A44E-7844DB2999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5175" y="5373216"/>
          <a:ext cx="521652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57" name="Equation" r:id="rId8" imgW="2070000" imgH="469800" progId="Equation.DSMT4">
                  <p:embed/>
                </p:oleObj>
              </mc:Choice>
              <mc:Fallback>
                <p:oleObj name="Equation" r:id="rId8" imgW="2070000" imgH="46980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5F59E2BF-7401-47D1-A44E-7844DB2999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5373216"/>
                        <a:ext cx="5216525" cy="119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6110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>
                <a:ea typeface="Times New Roman" panose="02020603050405020304" pitchFamily="18" charset="0"/>
              </a:rPr>
              <a:t>. 5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Next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900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spc="-60" baseline="-25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339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>
                <a:ea typeface="Times New Roman" panose="02020603050405020304" pitchFamily="18" charset="0"/>
              </a:rPr>
              <a:t>. 5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Next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Momentum conservation law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900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spc="-60" baseline="-25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763DB34E-07F9-4EAC-9D39-AB640DFD77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38" y="2205038"/>
          <a:ext cx="90233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57" name="Equation" r:id="rId4" imgW="4825800" imgH="469800" progId="Equation.DSMT4">
                  <p:embed/>
                </p:oleObj>
              </mc:Choice>
              <mc:Fallback>
                <p:oleObj name="Equation" r:id="rId4" imgW="4825800" imgH="46980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763DB34E-07F9-4EAC-9D39-AB640DFD77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2205038"/>
                        <a:ext cx="9023350" cy="889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80465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>
                <a:ea typeface="Times New Roman" panose="02020603050405020304" pitchFamily="18" charset="0"/>
              </a:rPr>
              <a:t>. 5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Next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Momentum conservation law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Next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900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spc="-60" baseline="-25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C3526D53-E5BB-4B07-A424-D26496127A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38" y="2205038"/>
          <a:ext cx="90233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81" name="Equation" r:id="rId4" imgW="4825800" imgH="469800" progId="Equation.DSMT4">
                  <p:embed/>
                </p:oleObj>
              </mc:Choice>
              <mc:Fallback>
                <p:oleObj name="Equation" r:id="rId4" imgW="4825800" imgH="46980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C3526D53-E5BB-4B07-A424-D26496127A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2205038"/>
                        <a:ext cx="9023350" cy="889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2312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>
                <a:ea typeface="Times New Roman" panose="02020603050405020304" pitchFamily="18" charset="0"/>
              </a:rPr>
              <a:t>. 5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Next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Momentum conservation law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Next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900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spc="-60" baseline="-25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8DFE9BE2-7147-42AD-9007-652CBE9D5F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6" y="3646627"/>
          <a:ext cx="9144000" cy="50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16" name="Equation" r:id="rId4" imgW="4470120" imgH="253800" progId="Equation.DSMT4">
                  <p:embed/>
                </p:oleObj>
              </mc:Choice>
              <mc:Fallback>
                <p:oleObj name="Equation" r:id="rId4" imgW="4470120" imgH="25380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8DFE9BE2-7147-42AD-9007-652CBE9D5F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" y="3646627"/>
                        <a:ext cx="9144000" cy="5040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DC157F1C-A3F9-4D73-B289-7AB0513011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38" y="2205038"/>
          <a:ext cx="90233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17" name="Equation" r:id="rId6" imgW="4825800" imgH="469800" progId="Equation.DSMT4">
                  <p:embed/>
                </p:oleObj>
              </mc:Choice>
              <mc:Fallback>
                <p:oleObj name="Equation" r:id="rId6" imgW="4825800" imgH="46980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DC157F1C-A3F9-4D73-B289-7AB0513011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2205038"/>
                        <a:ext cx="9023350" cy="889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9610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>
                <a:ea typeface="Times New Roman" panose="02020603050405020304" pitchFamily="18" charset="0"/>
              </a:rPr>
              <a:t>. 5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Next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Momentum conservation law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Next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900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spc="-60" baseline="-25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8DFE9BE2-7147-42AD-9007-652CBE9D5F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6" y="3646627"/>
          <a:ext cx="9144000" cy="50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51" name="Equation" r:id="rId4" imgW="4470120" imgH="253800" progId="Equation.DSMT4">
                  <p:embed/>
                </p:oleObj>
              </mc:Choice>
              <mc:Fallback>
                <p:oleObj name="Equation" r:id="rId4" imgW="4470120" imgH="25380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8DFE9BE2-7147-42AD-9007-652CBE9D5F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" y="3646627"/>
                        <a:ext cx="9144000" cy="5040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934E3990-20E5-46AD-980A-3B9CFBA1DB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713" y="4221163"/>
          <a:ext cx="89027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52" name="Equation" r:id="rId6" imgW="4012920" imgH="393480" progId="Equation.DSMT4">
                  <p:embed/>
                </p:oleObj>
              </mc:Choice>
              <mc:Fallback>
                <p:oleObj name="Equation" r:id="rId6" imgW="4012920" imgH="393480" progId="Equation.DSMT4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934E3990-20E5-46AD-980A-3B9CFBA1DB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4221163"/>
                        <a:ext cx="8902700" cy="846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id="{D5D51336-D68B-4A78-9190-39E5FF1F41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38" y="2205038"/>
          <a:ext cx="90233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53" name="Equation" r:id="rId8" imgW="4825800" imgH="469800" progId="Equation.DSMT4">
                  <p:embed/>
                </p:oleObj>
              </mc:Choice>
              <mc:Fallback>
                <p:oleObj name="Equation" r:id="rId8" imgW="4825800" imgH="469800" progId="Equation.DSMT4">
                  <p:embed/>
                  <p:pic>
                    <p:nvPicPr>
                      <p:cNvPr id="30" name="Объект 29">
                        <a:extLst>
                          <a:ext uri="{FF2B5EF4-FFF2-40B4-BE49-F238E27FC236}">
                            <a16:creationId xmlns:a16="http://schemas.microsoft.com/office/drawing/2014/main" id="{D5D51336-D68B-4A78-9190-39E5FF1F41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2205038"/>
                        <a:ext cx="9023350" cy="889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17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58102" y="-30162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Content of lecture</a:t>
            </a:r>
            <a:endParaRPr lang="ru-RU" sz="3600" b="1" dirty="0"/>
          </a:p>
        </p:txBody>
      </p:sp>
      <p:sp>
        <p:nvSpPr>
          <p:cNvPr id="2457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/>
              <a:t>Гравиметрический мониторинг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35937" y="1628800"/>
            <a:ext cx="8873930" cy="533399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Heat equation and its interpretations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String vibrating equation</a:t>
            </a:r>
          </a:p>
          <a:p>
            <a:pPr marL="0" indent="0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FF00FF"/>
                </a:solidFill>
              </a:rPr>
              <a:t>Equations of stationary systems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8276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>
                <a:ea typeface="Times New Roman" panose="02020603050405020304" pitchFamily="18" charset="0"/>
              </a:rPr>
              <a:t>. 5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Next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Momentum conservation law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Next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900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spc="-60" baseline="-25000" dirty="0">
              <a:latin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Next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8DFE9BE2-7147-42AD-9007-652CBE9D5F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6" y="3646627"/>
          <a:ext cx="9144000" cy="50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5" name="Equation" r:id="rId4" imgW="4470120" imgH="253800" progId="Equation.DSMT4">
                  <p:embed/>
                </p:oleObj>
              </mc:Choice>
              <mc:Fallback>
                <p:oleObj name="Equation" r:id="rId4" imgW="4470120" imgH="25380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8DFE9BE2-7147-42AD-9007-652CBE9D5F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" y="3646627"/>
                        <a:ext cx="9144000" cy="5040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934E3990-20E5-46AD-980A-3B9CFBA1DB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713" y="4221163"/>
          <a:ext cx="89027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6" name="Equation" r:id="rId6" imgW="4012920" imgH="393480" progId="Equation.DSMT4">
                  <p:embed/>
                </p:oleObj>
              </mc:Choice>
              <mc:Fallback>
                <p:oleObj name="Equation" r:id="rId6" imgW="4012920" imgH="393480" progId="Equation.DSMT4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934E3990-20E5-46AD-980A-3B9CFBA1DB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4221163"/>
                        <a:ext cx="8902700" cy="846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id="{D52DCA26-5632-4D8D-B421-8C6F86323B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38" y="2205038"/>
          <a:ext cx="90233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7" name="Equation" r:id="rId8" imgW="4825800" imgH="469800" progId="Equation.DSMT4">
                  <p:embed/>
                </p:oleObj>
              </mc:Choice>
              <mc:Fallback>
                <p:oleObj name="Equation" r:id="rId8" imgW="4825800" imgH="469800" progId="Equation.DSMT4">
                  <p:embed/>
                  <p:pic>
                    <p:nvPicPr>
                      <p:cNvPr id="30" name="Объект 29">
                        <a:extLst>
                          <a:ext uri="{FF2B5EF4-FFF2-40B4-BE49-F238E27FC236}">
                            <a16:creationId xmlns:a16="http://schemas.microsoft.com/office/drawing/2014/main" id="{D52DCA26-5632-4D8D-B421-8C6F86323B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2205038"/>
                        <a:ext cx="9023350" cy="889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2453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>
                <a:ea typeface="Times New Roman" panose="02020603050405020304" pitchFamily="18" charset="0"/>
              </a:rPr>
              <a:t>. 5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Next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Momentum conservation law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Next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900" spc="-60" baseline="-25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spc="-60" baseline="-25000" dirty="0">
              <a:latin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Next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String vibration equation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8DFE9BE2-7147-42AD-9007-652CBE9D5F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6" y="3646627"/>
          <a:ext cx="9144000" cy="50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14" name="Equation" r:id="rId4" imgW="4470120" imgH="253800" progId="Equation.DSMT4">
                  <p:embed/>
                </p:oleObj>
              </mc:Choice>
              <mc:Fallback>
                <p:oleObj name="Equation" r:id="rId4" imgW="4470120" imgH="25380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8DFE9BE2-7147-42AD-9007-652CBE9D5F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" y="3646627"/>
                        <a:ext cx="9144000" cy="5040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934E3990-20E5-46AD-980A-3B9CFBA1DB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713" y="4221163"/>
          <a:ext cx="89027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15" name="Equation" r:id="rId6" imgW="4012920" imgH="393480" progId="Equation.DSMT4">
                  <p:embed/>
                </p:oleObj>
              </mc:Choice>
              <mc:Fallback>
                <p:oleObj name="Equation" r:id="rId6" imgW="4012920" imgH="393480" progId="Equation.DSMT4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934E3990-20E5-46AD-980A-3B9CFBA1DB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4221163"/>
                        <a:ext cx="8902700" cy="846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59AEC9A3-1E1A-4640-907A-D11A784C43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9448" y="5243537"/>
          <a:ext cx="265271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16" name="Equation" r:id="rId8" imgW="1180800" imgH="444240" progId="Equation.DSMT4">
                  <p:embed/>
                </p:oleObj>
              </mc:Choice>
              <mc:Fallback>
                <p:oleObj name="Equation" r:id="rId8" imgW="1180800" imgH="44424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59AEC9A3-1E1A-4640-907A-D11A784C43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448" y="5243537"/>
                        <a:ext cx="2652712" cy="993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>
            <a:extLst>
              <a:ext uri="{FF2B5EF4-FFF2-40B4-BE49-F238E27FC236}">
                <a16:creationId xmlns:a16="http://schemas.microsoft.com/office/drawing/2014/main" id="{6ADD9A07-E414-4723-AD50-326F9AE6CF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38" y="2205038"/>
          <a:ext cx="90233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17" name="Equation" r:id="rId10" imgW="4825800" imgH="469800" progId="Equation.DSMT4">
                  <p:embed/>
                </p:oleObj>
              </mc:Choice>
              <mc:Fallback>
                <p:oleObj name="Equation" r:id="rId10" imgW="4825800" imgH="469800" progId="Equation.DSMT4">
                  <p:embed/>
                  <p:pic>
                    <p:nvPicPr>
                      <p:cNvPr id="31" name="Объект 30">
                        <a:extLst>
                          <a:ext uri="{FF2B5EF4-FFF2-40B4-BE49-F238E27FC236}">
                            <a16:creationId xmlns:a16="http://schemas.microsoft.com/office/drawing/2014/main" id="{6ADD9A07-E414-4723-AD50-326F9AE6CF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2205038"/>
                        <a:ext cx="9023350" cy="889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37147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>
                <a:ea typeface="Times New Roman" panose="02020603050405020304" pitchFamily="18" charset="0"/>
              </a:rPr>
              <a:t>. 6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String vibration equation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homogeneous case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273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>
                <a:ea typeface="Times New Roman" panose="02020603050405020304" pitchFamily="18" charset="0"/>
              </a:rPr>
              <a:t>. 6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String vibration equation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homogeneous case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Extensions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Vibrating under the exterior force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644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>
                <a:ea typeface="Times New Roman" panose="02020603050405020304" pitchFamily="18" charset="0"/>
              </a:rPr>
              <a:t>. 6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String vibration equation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homogeneous case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Extensions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Vibrating under the exterior force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Two-dimensional case (membrane vibrating equation)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280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>
                <a:ea typeface="Times New Roman" panose="02020603050405020304" pitchFamily="18" charset="0"/>
              </a:rPr>
              <a:t>. 6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String vibration equation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homogeneous case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Extensions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Vibrating under the exterior force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Two-dimensional case (membrane vibrating equation)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Three-dimensional case (wave equation)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zz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4331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Vibration of string</a:t>
            </a:r>
            <a:r>
              <a:rPr lang="ru-RU" sz="3600" b="1" dirty="0">
                <a:ea typeface="Times New Roman" panose="02020603050405020304" pitchFamily="18" charset="0"/>
              </a:rPr>
              <a:t>. 6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String vibration equation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homogeneous case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Extensions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Vibrating under the exterior force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Two-dimensional case (membrane vibrating equation)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Three-dimensional case (wave equation)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zz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4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24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4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150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ea typeface="Times New Roman" panose="02020603050405020304" pitchFamily="18" charset="0"/>
              </a:rPr>
              <a:t>Stationary heat transfer</a:t>
            </a:r>
            <a:endParaRPr lang="ru-RU" sz="60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</a:rPr>
              <a:t>We determined before the heat equation</a:t>
            </a:r>
          </a:p>
          <a:p>
            <a:pPr marL="0" indent="0" algn="ctr">
              <a:buNone/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ru-RU" sz="2800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CD9FF2E-B4A4-40C0-A013-02E8965ED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569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ea typeface="Times New Roman" panose="02020603050405020304" pitchFamily="18" charset="0"/>
              </a:rPr>
              <a:t>Stationary heat transfer</a:t>
            </a:r>
            <a:endParaRPr lang="ru-RU" sz="60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</a:rPr>
              <a:t>We determined before the heat equation</a:t>
            </a:r>
          </a:p>
          <a:p>
            <a:pPr marL="0" indent="0" algn="ctr">
              <a:buNone/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ru-RU" sz="2800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 happens if the temperature does not change over time?</a:t>
            </a: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CD9FF2E-B4A4-40C0-A013-02E8965ED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33104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ea typeface="Times New Roman" panose="02020603050405020304" pitchFamily="18" charset="0"/>
              </a:rPr>
              <a:t>Stationary heat transfer</a:t>
            </a:r>
            <a:endParaRPr lang="ru-RU" sz="60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</a:rPr>
              <a:t>We determined before the heat equation</a:t>
            </a:r>
          </a:p>
          <a:p>
            <a:pPr marL="0" indent="0" algn="ctr">
              <a:buNone/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ru-RU" sz="2800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 happens if the temperature does not change over time?</a:t>
            </a:r>
          </a:p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=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sz="2800" b="1" dirty="0">
              <a:latin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CD9FF2E-B4A4-40C0-A013-02E8965ED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70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Heat equation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4"/>
            <a:ext cx="9144000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inhomogeneous non-uniformly heated body is considered,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which is assumed to be rather long and thin</a:t>
            </a:r>
          </a:p>
          <a:p>
            <a:pPr marL="0" indent="0" algn="ctr">
              <a:buNone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814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ea typeface="Times New Roman" panose="02020603050405020304" pitchFamily="18" charset="0"/>
              </a:rPr>
              <a:t>Stationary heat transfer</a:t>
            </a:r>
            <a:endParaRPr lang="ru-RU" sz="60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</a:rPr>
              <a:t>We determined before the heat equation</a:t>
            </a:r>
          </a:p>
          <a:p>
            <a:pPr marL="0" indent="0" algn="ctr">
              <a:buNone/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ru-RU" sz="2800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 happens if the temperature does not change over time?</a:t>
            </a:r>
          </a:p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=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sz="2800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This equality is called the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Laplace equation</a:t>
            </a: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CD9FF2E-B4A4-40C0-A013-02E8965ED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0388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ea typeface="Times New Roman" panose="02020603050405020304" pitchFamily="18" charset="0"/>
              </a:rPr>
              <a:t>Stationary heat transfer</a:t>
            </a:r>
            <a:endParaRPr lang="ru-RU" sz="60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</a:rPr>
              <a:t>We determined before the heat equation</a:t>
            </a:r>
          </a:p>
          <a:p>
            <a:pPr marL="0" indent="0" algn="ctr">
              <a:buNone/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ru-RU" sz="2800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 happens if the temperature does not change over time?</a:t>
            </a:r>
          </a:p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=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sz="2800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This equality is called the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Laplace equation</a:t>
            </a:r>
          </a:p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have a heat source, that is does not depend from the time,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we have the following non-homogeneous equation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f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CD9FF2E-B4A4-40C0-A013-02E8965ED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3128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ea typeface="Times New Roman" panose="02020603050405020304" pitchFamily="18" charset="0"/>
              </a:rPr>
              <a:t>Stationary heat transfer</a:t>
            </a:r>
            <a:endParaRPr lang="ru-RU" sz="60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</a:rPr>
              <a:t>We determined before the heat equation</a:t>
            </a:r>
          </a:p>
          <a:p>
            <a:pPr marL="0" indent="0" algn="ctr">
              <a:buNone/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a</a:t>
            </a:r>
            <a:r>
              <a:rPr lang="en-US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ru-RU" sz="2800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 happens if the temperature does not change over time?</a:t>
            </a:r>
          </a:p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=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sz="2800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This equality is called the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Laplace equation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have a heat source, that is does not depend from the time,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we have the following non-homogeneous equation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f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buNone/>
              <a:tabLst>
                <a:tab pos="1350645" algn="l"/>
                <a:tab pos="3420745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This is called the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Poisson equation</a:t>
            </a: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CD9FF2E-B4A4-40C0-A013-02E8965ED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610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Times New Roman" panose="02020603050405020304" pitchFamily="18" charset="0"/>
              </a:rPr>
              <a:t>Electrostatic field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mathematical model of electrodynamics is based on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???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equations</a:t>
            </a: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291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Times New Roman" panose="02020603050405020304" pitchFamily="18" charset="0"/>
              </a:rPr>
              <a:t>Electrostatic field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mathematical model of electrodynamics is based on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Maxwell's equations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9854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Times New Roman" panose="02020603050405020304" pitchFamily="18" charset="0"/>
              </a:rPr>
              <a:t>Electrostatic field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mathematical model of electrodynamics is based on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Maxwell's equations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In the stationary case, the electric field is characterized by the equation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where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</a:rPr>
              <a:t>Е </a:t>
            </a:r>
            <a:r>
              <a:rPr lang="ru-RU" sz="2400" dirty="0">
                <a:latin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</a:rPr>
              <a:t>vector of electric field strength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</a:rPr>
              <a:t>   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–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charge density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dielectric constant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</a:rPr>
              <a:t>  </a:t>
            </a:r>
            <a:r>
              <a:rPr lang="en-US" sz="2400" b="1" dirty="0">
                <a:latin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</a:rPr>
              <a:t>div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???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003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Times New Roman" panose="02020603050405020304" pitchFamily="18" charset="0"/>
              </a:rPr>
              <a:t>Electrostatic field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mathematical model of electrodynamics is based on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Maxwell's equations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Electric field is characterized by the equation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where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</a:rPr>
              <a:t>Е </a:t>
            </a:r>
            <a:r>
              <a:rPr lang="ru-RU" sz="2400" dirty="0">
                <a:latin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</a:rPr>
              <a:t>vector of electric field strength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</a:rPr>
              <a:t>   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–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charge density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dielectric constant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</a:rPr>
              <a:t>  </a:t>
            </a:r>
            <a:r>
              <a:rPr lang="en-US" sz="2400" b="1" dirty="0">
                <a:latin typeface="Times New Roman" panose="02020603050405020304" pitchFamily="18" charset="0"/>
              </a:rPr>
              <a:t>  div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divergence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 of first derivatives of vector function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148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Times New Roman" panose="02020603050405020304" pitchFamily="18" charset="0"/>
              </a:rPr>
              <a:t>Electrostatic field</a:t>
            </a:r>
            <a:r>
              <a:rPr lang="ru-RU" sz="3600" b="1" dirty="0">
                <a:ea typeface="Times New Roman" panose="02020603050405020304" pitchFamily="18" charset="0"/>
              </a:rPr>
              <a:t>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981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Times New Roman" panose="02020603050405020304" pitchFamily="18" charset="0"/>
              </a:rPr>
              <a:t>Electrostatic field</a:t>
            </a:r>
            <a:r>
              <a:rPr lang="ru-RU" sz="3600" b="1" dirty="0">
                <a:ea typeface="Times New Roman" panose="02020603050405020304" pitchFamily="18" charset="0"/>
              </a:rPr>
              <a:t>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To describe the field, a scalar state function is introduced,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called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potential of the electrostatic field </a:t>
            </a:r>
            <a:r>
              <a:rPr lang="en-US" sz="2400" i="1" dirty="0">
                <a:latin typeface="Times New Roman" panose="02020603050405020304" pitchFamily="18" charset="0"/>
              </a:rPr>
              <a:t>u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related to the strength by the relation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where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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what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?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058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Times New Roman" panose="02020603050405020304" pitchFamily="18" charset="0"/>
              </a:rPr>
              <a:t>Electrostatic field</a:t>
            </a:r>
            <a:r>
              <a:rPr lang="ru-RU" sz="3600" b="1" dirty="0">
                <a:ea typeface="Times New Roman" panose="02020603050405020304" pitchFamily="18" charset="0"/>
              </a:rPr>
              <a:t>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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To describe the field, a scalar state function is introduced,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called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potential of the electrostatic field </a:t>
            </a:r>
            <a:r>
              <a:rPr lang="en-US" sz="2400" i="1" dirty="0">
                <a:latin typeface="Times New Roman" panose="02020603050405020304" pitchFamily="18" charset="0"/>
              </a:rPr>
              <a:t>u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related to the strength by the relation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where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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gradient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vector of partial derivatives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68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9774</TotalTime>
  <Words>6173</Words>
  <Application>Microsoft Office PowerPoint</Application>
  <PresentationFormat>Экран (4:3)</PresentationFormat>
  <Paragraphs>1335</Paragraphs>
  <Slides>129</Slides>
  <Notes>126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129</vt:i4>
      </vt:variant>
    </vt:vector>
  </HeadingPairs>
  <TitlesOfParts>
    <vt:vector size="137" baseType="lpstr">
      <vt:lpstr>Arial</vt:lpstr>
      <vt:lpstr>Calibri</vt:lpstr>
      <vt:lpstr>Mt Cyr</vt:lpstr>
      <vt:lpstr>Symbol</vt:lpstr>
      <vt:lpstr>Times New Roman</vt:lpstr>
      <vt:lpstr>Тема Office</vt:lpstr>
      <vt:lpstr>Equation</vt:lpstr>
      <vt:lpstr>Picture</vt:lpstr>
      <vt:lpstr>al-Farabi Kazakh National University</vt:lpstr>
      <vt:lpstr>Partial differential equations</vt:lpstr>
      <vt:lpstr>Content of Part I</vt:lpstr>
      <vt:lpstr>What do we know?</vt:lpstr>
      <vt:lpstr>Partial differential equations</vt:lpstr>
      <vt:lpstr>Content of lecture</vt:lpstr>
      <vt:lpstr>Content of lecture</vt:lpstr>
      <vt:lpstr>Content of lecture</vt:lpstr>
      <vt:lpstr>Heat equation</vt:lpstr>
      <vt:lpstr>Heat equation</vt:lpstr>
      <vt:lpstr>Heat equation</vt:lpstr>
      <vt:lpstr>Heat equation</vt:lpstr>
      <vt:lpstr>Heat equation</vt:lpstr>
      <vt:lpstr>Heat equation. 2</vt:lpstr>
      <vt:lpstr>Heat equation. 2</vt:lpstr>
      <vt:lpstr>Heat equation. 2</vt:lpstr>
      <vt:lpstr>Heat equation. 2</vt:lpstr>
      <vt:lpstr>Heat equation. 2</vt:lpstr>
      <vt:lpstr>Heat equation. 2</vt:lpstr>
      <vt:lpstr>Heat equation. 2</vt:lpstr>
      <vt:lpstr> Heat equation. 3 </vt:lpstr>
      <vt:lpstr> Heat equation. 3 </vt:lpstr>
      <vt:lpstr> Heat equation. 3 </vt:lpstr>
      <vt:lpstr> Heat equation. 3 </vt:lpstr>
      <vt:lpstr> Heat equation. 3 </vt:lpstr>
      <vt:lpstr> Heat equation. 3 </vt:lpstr>
      <vt:lpstr> Heat equation. 3 </vt:lpstr>
      <vt:lpstr> Heat equation. 3 </vt:lpstr>
      <vt:lpstr>Heat equation. 4</vt:lpstr>
      <vt:lpstr>Heat equation. 4</vt:lpstr>
      <vt:lpstr>Heat equation. 4</vt:lpstr>
      <vt:lpstr>Heat equation. 5</vt:lpstr>
      <vt:lpstr>Heat equation. 5</vt:lpstr>
      <vt:lpstr>Heat equation. 5</vt:lpstr>
      <vt:lpstr>Heat equation. 5</vt:lpstr>
      <vt:lpstr>Heat equation. 5</vt:lpstr>
      <vt:lpstr>Heat equation. 5</vt:lpstr>
      <vt:lpstr>Heat equation. 6</vt:lpstr>
      <vt:lpstr>Heat equation. 6</vt:lpstr>
      <vt:lpstr>Heat equation. 6</vt:lpstr>
      <vt:lpstr>Heat equation. 6</vt:lpstr>
      <vt:lpstr>Heat equation. 7</vt:lpstr>
      <vt:lpstr>Heat equation. 7</vt:lpstr>
      <vt:lpstr>Heat equation. 7</vt:lpstr>
      <vt:lpstr>Heat equation. 8</vt:lpstr>
      <vt:lpstr>Heat equation. 8</vt:lpstr>
      <vt:lpstr>Heat equation. 8</vt:lpstr>
      <vt:lpstr>Heat equation. 8</vt:lpstr>
      <vt:lpstr>Heat Molecular Dictionary</vt:lpstr>
      <vt:lpstr>Physics Economics Dictionary</vt:lpstr>
      <vt:lpstr>Vibration of string</vt:lpstr>
      <vt:lpstr>Vibration of string</vt:lpstr>
      <vt:lpstr>Vibration of string</vt:lpstr>
      <vt:lpstr>Vibration of string</vt:lpstr>
      <vt:lpstr>Vibration of string</vt:lpstr>
      <vt:lpstr>Vibration of string</vt:lpstr>
      <vt:lpstr>Vibration of string</vt:lpstr>
      <vt:lpstr>Vibration of string</vt:lpstr>
      <vt:lpstr>Vibration of string. 2</vt:lpstr>
      <vt:lpstr>Vibration of string. 2</vt:lpstr>
      <vt:lpstr>Vibration of string. 2</vt:lpstr>
      <vt:lpstr>Vibration of string. 2</vt:lpstr>
      <vt:lpstr>Vibration of string. 2</vt:lpstr>
      <vt:lpstr>Vibration of string. 2</vt:lpstr>
      <vt:lpstr>Vibration of string. 2</vt:lpstr>
      <vt:lpstr>Vibration of string. 2</vt:lpstr>
      <vt:lpstr> Vibration of string. 3 </vt:lpstr>
      <vt:lpstr> Vibration of string. 3 </vt:lpstr>
      <vt:lpstr> Vibration of string. 3 </vt:lpstr>
      <vt:lpstr> Vibration of string. 3 </vt:lpstr>
      <vt:lpstr> Vibration of string. 3 </vt:lpstr>
      <vt:lpstr>Vibration of string. 4</vt:lpstr>
      <vt:lpstr>Vibration of string. 4</vt:lpstr>
      <vt:lpstr>Vibration of string. 4</vt:lpstr>
      <vt:lpstr>Vibration of string. 5</vt:lpstr>
      <vt:lpstr>Vibration of string. 5</vt:lpstr>
      <vt:lpstr>Vibration of string. 5</vt:lpstr>
      <vt:lpstr>Vibration of string. 5</vt:lpstr>
      <vt:lpstr>Vibration of string. 5</vt:lpstr>
      <vt:lpstr>Vibration of string. 5</vt:lpstr>
      <vt:lpstr>Vibration of string. 5</vt:lpstr>
      <vt:lpstr>Vibration of string. 6</vt:lpstr>
      <vt:lpstr>Vibration of string. 6</vt:lpstr>
      <vt:lpstr>Vibration of string. 6</vt:lpstr>
      <vt:lpstr>Vibration of string. 6</vt:lpstr>
      <vt:lpstr>Vibration of string. 6</vt:lpstr>
      <vt:lpstr>Stationary heat transfer</vt:lpstr>
      <vt:lpstr>Stationary heat transfer</vt:lpstr>
      <vt:lpstr>Stationary heat transfer</vt:lpstr>
      <vt:lpstr>Stationary heat transfer</vt:lpstr>
      <vt:lpstr>Stationary heat transfer</vt:lpstr>
      <vt:lpstr>Stationary heat transfer</vt:lpstr>
      <vt:lpstr>Electrostatic field</vt:lpstr>
      <vt:lpstr>Electrostatic field</vt:lpstr>
      <vt:lpstr>Electrostatic field</vt:lpstr>
      <vt:lpstr>Electrostatic field</vt:lpstr>
      <vt:lpstr>Electrostatic field. 2</vt:lpstr>
      <vt:lpstr>Electrostatic field. 2</vt:lpstr>
      <vt:lpstr>Electrostatic field. 2</vt:lpstr>
      <vt:lpstr>Electrostatic field. 2</vt:lpstr>
      <vt:lpstr>Electrostatic field. 2</vt:lpstr>
      <vt:lpstr>Electrostatic field. 2</vt:lpstr>
      <vt:lpstr>Electrostatic field. 2</vt:lpstr>
      <vt:lpstr>Electrostatic field. 2</vt:lpstr>
      <vt:lpstr>Electrostatic field. 2</vt:lpstr>
      <vt:lpstr>Gravitational field</vt:lpstr>
      <vt:lpstr>Gravitational field. 2</vt:lpstr>
      <vt:lpstr>Gravitational field. 2</vt:lpstr>
      <vt:lpstr>Gravitational field. 2</vt:lpstr>
      <vt:lpstr>Gravitational field. 2</vt:lpstr>
      <vt:lpstr>Gravitational field. 2</vt:lpstr>
      <vt:lpstr>Gravitational field. 2</vt:lpstr>
      <vt:lpstr>Gravitational field. 3</vt:lpstr>
      <vt:lpstr>Gravitational field. 3</vt:lpstr>
      <vt:lpstr>Gravitational field. 3</vt:lpstr>
      <vt:lpstr>Gravitational field. 3</vt:lpstr>
      <vt:lpstr>Gravitational field. 3</vt:lpstr>
      <vt:lpstr>Gravitational field. 3</vt:lpstr>
      <vt:lpstr>Gravitational field. 3</vt:lpstr>
      <vt:lpstr>Gravitational field. 3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Task 2 </vt:lpstr>
      <vt:lpstr>What will be next?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Assem</dc:creator>
  <cp:lastModifiedBy>Серовайский Семен</cp:lastModifiedBy>
  <cp:revision>652</cp:revision>
  <dcterms:created xsi:type="dcterms:W3CDTF">2016-02-29T14:24:09Z</dcterms:created>
  <dcterms:modified xsi:type="dcterms:W3CDTF">2021-02-17T07:33:07Z</dcterms:modified>
</cp:coreProperties>
</file>